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705" r:id="rId2"/>
    <p:sldId id="1703" r:id="rId3"/>
    <p:sldId id="1565" r:id="rId4"/>
    <p:sldId id="1612" r:id="rId5"/>
    <p:sldId id="1631" r:id="rId6"/>
    <p:sldId id="1575" r:id="rId7"/>
    <p:sldId id="1745" r:id="rId8"/>
    <p:sldId id="1573" r:id="rId9"/>
    <p:sldId id="1677" r:id="rId10"/>
    <p:sldId id="1678" r:id="rId11"/>
    <p:sldId id="1585" r:id="rId12"/>
    <p:sldId id="1577" r:id="rId13"/>
    <p:sldId id="1578" r:id="rId14"/>
    <p:sldId id="1580" r:id="rId15"/>
    <p:sldId id="1700" r:id="rId16"/>
    <p:sldId id="1722" r:id="rId17"/>
    <p:sldId id="1720" r:id="rId18"/>
    <p:sldId id="1726" r:id="rId19"/>
    <p:sldId id="1723" r:id="rId20"/>
    <p:sldId id="1735" r:id="rId21"/>
    <p:sldId id="1702" r:id="rId22"/>
    <p:sldId id="1706" r:id="rId23"/>
    <p:sldId id="1708" r:id="rId24"/>
    <p:sldId id="1736" r:id="rId25"/>
    <p:sldId id="1709" r:id="rId26"/>
    <p:sldId id="1734" r:id="rId27"/>
    <p:sldId id="1737" r:id="rId28"/>
    <p:sldId id="1704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D5A"/>
    <a:srgbClr val="2D459D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6" autoAdjust="0"/>
    <p:restoredTop sz="96405" autoAdjust="0"/>
  </p:normalViewPr>
  <p:slideViewPr>
    <p:cSldViewPr snapToGrid="0" snapToObjects="1">
      <p:cViewPr varScale="1">
        <p:scale>
          <a:sx n="109" d="100"/>
          <a:sy n="109" d="100"/>
        </p:scale>
        <p:origin x="192" y="46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NVSP\03_Analitica\VigilanciaEpidemiologica\VigilanciaEpi\ecu_a91_cnf_se_ntf_20230206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solidFill>
                  <a:srgbClr val="002060"/>
                </a:solidFill>
              </a:rPr>
              <a:t>Casos confirmados de MPOX</a:t>
            </a:r>
          </a:p>
          <a:p>
            <a:pPr>
              <a:defRPr sz="1200">
                <a:solidFill>
                  <a:srgbClr val="002060"/>
                </a:solidFill>
              </a:defRPr>
            </a:pPr>
            <a:r>
              <a:rPr lang="en-US" sz="1200">
                <a:solidFill>
                  <a:srgbClr val="002060"/>
                </a:solidFill>
              </a:rPr>
              <a:t> semana</a:t>
            </a:r>
            <a:r>
              <a:rPr lang="en-US" sz="1200" baseline="0">
                <a:solidFill>
                  <a:srgbClr val="002060"/>
                </a:solidFill>
              </a:rPr>
              <a:t> EPIDEMIOLÓGICA  5 - 2023</a:t>
            </a:r>
            <a:r>
              <a:rPr lang="en-US" sz="1200">
                <a:solidFill>
                  <a:srgbClr val="002060"/>
                </a:solidFill>
              </a:rPr>
              <a:t>. </a:t>
            </a:r>
          </a:p>
          <a:p>
            <a:pPr>
              <a:defRPr sz="1200">
                <a:solidFill>
                  <a:srgbClr val="002060"/>
                </a:solidFill>
              </a:defRPr>
            </a:pPr>
            <a:r>
              <a:rPr lang="en-US" sz="1200">
                <a:solidFill>
                  <a:srgbClr val="002060"/>
                </a:solidFill>
              </a:rPr>
              <a:t>Total 498 casos</a:t>
            </a:r>
            <a:endParaRPr lang="es-EC" sz="120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9472636139250497"/>
          <c:y val="1.6584339258276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3.7725305968210207E-2"/>
          <c:y val="0.19928336879941363"/>
          <c:w val="0.95808844592049125"/>
          <c:h val="0.6616406839671316"/>
        </c:manualLayout>
      </c:layout>
      <c:lineChart>
        <c:grouping val="stacked"/>
        <c:varyColors val="0"/>
        <c:ser>
          <c:idx val="0"/>
          <c:order val="0"/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38100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8"/>
              <c:layout>
                <c:manualLayout>
                  <c:x val="-1.6459840034218437E-2"/>
                  <c:y val="-6.6093514328808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4-4CF3-A29E-0DC47CF7A0D1}"/>
                </c:ext>
              </c:extLst>
            </c:dLbl>
            <c:dLbl>
              <c:idx val="9"/>
              <c:layout>
                <c:manualLayout>
                  <c:x val="-4.366370097850121E-2"/>
                  <c:y val="-4.1960784313725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4-4CF3-A29E-0DC47CF7A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ANALISIS!$A$172:$A$202</c:f>
              <c:numCache>
                <c:formatCode>General</c:formatCode>
                <c:ptCount val="31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</c:numCache>
            </c:numRef>
          </c:cat>
          <c:val>
            <c:numRef>
              <c:f>ANALISIS!$B$172:$B$202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8</c:v>
                </c:pt>
                <c:pt idx="6">
                  <c:v>16</c:v>
                </c:pt>
                <c:pt idx="7">
                  <c:v>16</c:v>
                </c:pt>
                <c:pt idx="8">
                  <c:v>8</c:v>
                </c:pt>
                <c:pt idx="9">
                  <c:v>9</c:v>
                </c:pt>
                <c:pt idx="10">
                  <c:v>25</c:v>
                </c:pt>
                <c:pt idx="11">
                  <c:v>26</c:v>
                </c:pt>
                <c:pt idx="12">
                  <c:v>23</c:v>
                </c:pt>
                <c:pt idx="13">
                  <c:v>43</c:v>
                </c:pt>
                <c:pt idx="14">
                  <c:v>27</c:v>
                </c:pt>
                <c:pt idx="15">
                  <c:v>31</c:v>
                </c:pt>
                <c:pt idx="16">
                  <c:v>30</c:v>
                </c:pt>
                <c:pt idx="17">
                  <c:v>41</c:v>
                </c:pt>
                <c:pt idx="18">
                  <c:v>32</c:v>
                </c:pt>
                <c:pt idx="19">
                  <c:v>27</c:v>
                </c:pt>
                <c:pt idx="20">
                  <c:v>16</c:v>
                </c:pt>
                <c:pt idx="21">
                  <c:v>18</c:v>
                </c:pt>
                <c:pt idx="22">
                  <c:v>16</c:v>
                </c:pt>
                <c:pt idx="23">
                  <c:v>5</c:v>
                </c:pt>
                <c:pt idx="24">
                  <c:v>11</c:v>
                </c:pt>
                <c:pt idx="25">
                  <c:v>11</c:v>
                </c:pt>
                <c:pt idx="26">
                  <c:v>9</c:v>
                </c:pt>
                <c:pt idx="27">
                  <c:v>4</c:v>
                </c:pt>
                <c:pt idx="28">
                  <c:v>16</c:v>
                </c:pt>
                <c:pt idx="29">
                  <c:v>11</c:v>
                </c:pt>
                <c:pt idx="3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4-4CF3-A29E-0DC47CF7A0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318831"/>
        <c:axId val="51326319"/>
      </c:lineChart>
      <c:catAx>
        <c:axId val="51318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 b="1">
                    <a:solidFill>
                      <a:srgbClr val="002060"/>
                    </a:solidFill>
                  </a:rPr>
                  <a:t>Semanas epidemológicas de notificación</a:t>
                </a:r>
              </a:p>
            </c:rich>
          </c:tx>
          <c:layout>
            <c:manualLayout>
              <c:xMode val="edge"/>
              <c:yMode val="edge"/>
              <c:x val="0.36368947691574083"/>
              <c:y val="0.93478914274274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326319"/>
        <c:crosses val="autoZero"/>
        <c:auto val="1"/>
        <c:lblAlgn val="ctr"/>
        <c:lblOffset val="100"/>
        <c:noMultiLvlLbl val="0"/>
      </c:catAx>
      <c:valAx>
        <c:axId val="513263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 b="1">
                    <a:solidFill>
                      <a:srgbClr val="002060"/>
                    </a:solidFill>
                  </a:rPr>
                  <a:t>casos viruela del mono</a:t>
                </a:r>
              </a:p>
            </c:rich>
          </c:tx>
          <c:layout>
            <c:manualLayout>
              <c:xMode val="edge"/>
              <c:yMode val="edge"/>
              <c:x val="4.5512167260113923E-2"/>
              <c:y val="0.32231911980843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31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'Sheet 1'!$B$10:$F$10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12</c:v>
                </c:pt>
                <c:pt idx="3">
                  <c:v>31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A9-43AB-962E-79F451791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707407"/>
        <c:axId val="1321527583"/>
      </c:lineChart>
      <c:catAx>
        <c:axId val="14437074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21527583"/>
        <c:crosses val="autoZero"/>
        <c:auto val="1"/>
        <c:lblAlgn val="ctr"/>
        <c:lblOffset val="100"/>
        <c:noMultiLvlLbl val="0"/>
      </c:catAx>
      <c:valAx>
        <c:axId val="132152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4370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4BBE-CE86-6B49-AC2E-27AA863BA074}" type="datetimeFigureOut">
              <a:rPr lang="es-EC" smtClean="0"/>
              <a:t>7/2/23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78A4-7E9F-C242-AAAF-C8A3C9831E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78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0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</a:t>
            </a: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227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182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572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086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8250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034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966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17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583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04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4D135-6A91-B14F-AADA-F6A21868A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0002B-CB7D-FA4D-B9DD-6A7C5A2F7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97537-0D75-5749-8CD1-6045C041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3B323-82F6-674A-8F90-A19FE724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11E38-4872-BA42-AE5E-578DEE53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6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ECEB2-CA71-334B-BF4F-1E6EACD2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FD7BD-567A-0249-9051-E3BFB4922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B1705-E16B-D14C-9FF2-F5A5914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71077-BA27-6E43-A3B1-01FF5819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7EC0-93AC-F644-94BD-FDED443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7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6EF711-ECF5-794A-B6D4-444356C0E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EF8B50-65B7-EA4C-80EA-3B9FBEF0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8B367-2D90-0A46-BCD8-5A8D7428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037E7-EA9A-0641-A1AA-DD51D48D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C7CD2-B4DC-F746-B6FA-70FD5BD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01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AF7B-4823-A647-B98C-1B8371B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0422E-C782-734E-9F12-966D326A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3068E-D587-DE49-984A-39CE49E2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6C2D9-96FE-154C-90E3-F4855E4C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91330-1BDD-ED45-9590-375FB408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13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E1BF-79F0-1B44-AE84-19BDF227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D9AD8-B74B-4846-8FB1-D4BCD62F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80DCA-4446-8D42-BAFB-15DD0F06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A3B04-8929-814A-A2EB-242A095B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9F26D-7FC0-734F-83E0-AA560268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1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3EE90-B47F-2244-9893-7AD4F6F8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14779-D023-0346-B827-3F1297C2E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C4F32-65F4-FA43-A282-632EFA4A7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FDEBE-4AA8-9B49-A79E-69797FE7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9FAD7-023E-0D4D-96FF-34DBB13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0F3A7-52AC-BF47-92E3-013D845E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52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DFE87-A274-3747-B54E-C4312C6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71A89F-3A02-4E42-94DA-F38F0000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58387A-EC4E-6144-AB0B-D1EA9D431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E215C3-117F-8D47-B068-9B2A08869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5C6313-CE95-1C4E-BE14-6B886FF05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736C42-99B9-8141-9C0E-366B4846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A5409A-E383-3F40-9C6D-011623E6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9C4658-0393-7042-8BD6-D98D6AAF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6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4B746-E7E0-5A44-B0AF-88E18B54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E36B3F-A3C6-C84D-A038-DC1D36E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CF3806-44A2-1842-9CC0-3F0C19B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12343-8CA8-8D47-A12F-FCC312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7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15C481-930C-4A4B-AC04-47B1C34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6EB20A-F2CC-C943-B58C-E5A46C54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674AD8-AB92-2A4F-BBDA-389619F2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411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9D6D0-56C0-D84B-8724-54694F6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EAB349-252E-AC42-9662-5DD70CB8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F4B26-686A-9347-84BD-479D98E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EB0C08-A25A-5E4D-A07D-3512214D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47803-73A5-164E-9888-2218A9B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392E18-EF16-AC40-B681-F240C5E6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12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5E29D-2DD0-2344-8459-61F82CF3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3D2FEC-8B0C-644F-88EB-14EE2FA54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34030C-FD88-5B49-8CD9-0B0D8873F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CBD86-7517-C24E-9CFD-D6159025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49DD2-1E86-F04C-A712-BEA37D92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42340-6677-0241-A94F-B01ABAC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10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FFA344-97B1-2E42-9322-C455A09C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49D5DD-1BDF-D242-9FCC-33931EAD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C3082-503C-2949-9FE2-4BE9395D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9197-C62B-E041-B7A6-078879F8728D}" type="datetimeFigureOut">
              <a:rPr lang="es-EC" smtClean="0"/>
              <a:t>7/2/23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FE301-8AFC-C744-B8C1-DE8A5B747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974DB-B6FD-6D46-8745-1BB4CB07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57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hyperlink" Target="https://www.salud.gob.ec/informes-de-situacion-sitrep-e-infografias-covid-19-y-boletines-epidemiologicos-desde-29-02-202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35.pn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powerbi.com/view?r=eyJrIjoiZDBmZGQwNTEtMWE2NS00NDM4LTk5MDEtNGJkNDZiNTM3MjU1IiwidCI6IjcwNjIyMGRiLTliMjktNGU5MS1hODI1LTI1NmIwNmQyNjlmMyJ9&amp;pageName=ReportSection042264456352cb264131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hyperlink" Target="https://bit.ly/datosCOVID19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hyperlink" Target="https://app.powerbi.com/view?r=eyJrIjoiNjkzNjUyNGMtZjc1NC00OWU0LWEzMWQtOTFkY2ZkYjZkMWIwIiwidCI6IjcwNjIyMGRiLTliMjktNGU5MS1hODI1LTI1NmIwNmQyNjlmMyJ9&amp;pageName=ReportSection33e2bb803a8b183d9100" TargetMode="External"/><Relationship Id="rId1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511" y="0"/>
            <a:ext cx="12295021" cy="69159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201296" y="339031"/>
            <a:ext cx="573334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 Salud Pública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E20BC3-C399-452B-DFAD-4B300A5B9B05}"/>
              </a:ext>
            </a:extLst>
          </p:cNvPr>
          <p:cNvSpPr txBox="1"/>
          <p:nvPr/>
        </p:nvSpPr>
        <p:spPr>
          <a:xfrm>
            <a:off x="424405" y="2314574"/>
            <a:ext cx="9429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EPIDEMIOLÓGICO DE COVID-19, VIRUS RESPIRATORIO, MPOX, DENGUE </a:t>
            </a:r>
          </a:p>
          <a:p>
            <a:r>
              <a:rPr lang="es-EC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 2023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38324" y="4869119"/>
            <a:ext cx="4538174" cy="60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bg1"/>
                </a:solidFill>
              </a:rPr>
              <a:t>Reporte actualizado el 06 de febrero de 2023 </a:t>
            </a:r>
            <a:r>
              <a:rPr lang="es-EC" sz="1200" dirty="0">
                <a:solidFill>
                  <a:schemeClr val="bg1"/>
                </a:solidFill>
              </a:rPr>
              <a:t>(semana epidemiológica 5)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90616" y="44342"/>
            <a:ext cx="11150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por provincias de los </a:t>
            </a:r>
            <a:r>
              <a:rPr lang="es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sublinajes</a:t>
            </a:r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Ómicron</a:t>
            </a:r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dominantes y nuevos ingresos en Ecuador</a:t>
            </a:r>
            <a:r>
              <a:rPr lang="es-ES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SE 40 – 2023 SE 04). </a:t>
            </a:r>
          </a:p>
          <a:p>
            <a:pPr fontAlgn="ctr"/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Reportes: XBB.1.5, CH.1.1 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7079085" y="2471414"/>
            <a:ext cx="4213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14" name="Rectángulo 13"/>
          <p:cNvSpPr/>
          <p:nvPr/>
        </p:nvSpPr>
        <p:spPr>
          <a:xfrm>
            <a:off x="7079085" y="3462777"/>
            <a:ext cx="42139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</a:t>
            </a:r>
            <a:r>
              <a:rPr lang="es-ES" sz="1100" i="1" dirty="0">
                <a:solidFill>
                  <a:schemeClr val="accent1"/>
                </a:solidFill>
              </a:rPr>
              <a:t>Instituto Nacional de Investigación en Salud Pública-INSPI- Dr. Leopoldo </a:t>
            </a:r>
            <a:r>
              <a:rPr lang="es-ES" sz="1100" i="1" dirty="0" err="1">
                <a:solidFill>
                  <a:schemeClr val="accent1"/>
                </a:solidFill>
              </a:rPr>
              <a:t>Izquieta</a:t>
            </a:r>
            <a:r>
              <a:rPr lang="es-ES" sz="1100" i="1" dirty="0">
                <a:solidFill>
                  <a:schemeClr val="accent1"/>
                </a:solidFill>
              </a:rPr>
              <a:t> Pérez (</a:t>
            </a:r>
            <a:r>
              <a:rPr lang="es-EC" sz="1100" i="1" dirty="0">
                <a:solidFill>
                  <a:schemeClr val="accent1"/>
                </a:solidFill>
              </a:rPr>
              <a:t>INSPI) (GISAID </a:t>
            </a:r>
            <a:r>
              <a:rPr lang="es-EC" sz="1100" i="1" dirty="0" err="1">
                <a:solidFill>
                  <a:schemeClr val="accent1"/>
                </a:solidFill>
              </a:rPr>
              <a:t>EpiFlu</a:t>
            </a:r>
            <a:r>
              <a:rPr lang="es-EC" sz="1100" i="1" dirty="0">
                <a:solidFill>
                  <a:schemeClr val="accent1"/>
                </a:solidFill>
              </a:rPr>
              <a:t>™</a:t>
            </a:r>
            <a:r>
              <a:rPr lang="es-US" sz="1100" i="1" dirty="0">
                <a:solidFill>
                  <a:schemeClr val="accent1"/>
                </a:solidFill>
              </a:rPr>
              <a:t> (</a:t>
            </a:r>
            <a:r>
              <a:rPr lang="en-US" sz="1100" i="1" dirty="0">
                <a:solidFill>
                  <a:schemeClr val="accent1"/>
                </a:solidFill>
              </a:rPr>
              <a:t>Global initiative on Sharing All Influenza Data) + </a:t>
            </a:r>
            <a:r>
              <a:rPr lang="en-US" sz="1100" i="1" dirty="0" err="1">
                <a:solidFill>
                  <a:schemeClr val="accent1"/>
                </a:solidFill>
              </a:rPr>
              <a:t>archivo</a:t>
            </a:r>
            <a:r>
              <a:rPr lang="en-US" sz="1100" i="1" dirty="0">
                <a:solidFill>
                  <a:schemeClr val="accent1"/>
                </a:solidFill>
              </a:rPr>
              <a:t> de </a:t>
            </a:r>
            <a:r>
              <a:rPr lang="en-US" sz="1100" i="1" dirty="0" err="1">
                <a:solidFill>
                  <a:schemeClr val="accent1"/>
                </a:solidFill>
              </a:rPr>
              <a:t>genómica</a:t>
            </a:r>
            <a:r>
              <a:rPr lang="en-US" sz="1100" i="1" dirty="0">
                <a:solidFill>
                  <a:schemeClr val="accent1"/>
                </a:solidFill>
              </a:rPr>
              <a:t>)</a:t>
            </a:r>
          </a:p>
          <a:p>
            <a:endParaRPr lang="en-US" sz="1100" i="1" dirty="0">
              <a:solidFill>
                <a:schemeClr val="accent1"/>
              </a:solidFill>
            </a:endParaRPr>
          </a:p>
          <a:p>
            <a:r>
              <a:rPr lang="en-US" sz="1100" i="1" dirty="0" err="1">
                <a:solidFill>
                  <a:schemeClr val="accent1"/>
                </a:solidFill>
              </a:rPr>
              <a:t>Fecha</a:t>
            </a:r>
            <a:r>
              <a:rPr lang="en-US" sz="1100" i="1" dirty="0">
                <a:solidFill>
                  <a:schemeClr val="accent1"/>
                </a:solidFill>
              </a:rPr>
              <a:t> de </a:t>
            </a:r>
            <a:r>
              <a:rPr lang="en-US" sz="1100" i="1" dirty="0" err="1">
                <a:solidFill>
                  <a:schemeClr val="accent1"/>
                </a:solidFill>
              </a:rPr>
              <a:t>última</a:t>
            </a:r>
            <a:r>
              <a:rPr lang="en-US" sz="1100" i="1" dirty="0">
                <a:solidFill>
                  <a:schemeClr val="accent1"/>
                </a:solidFill>
              </a:rPr>
              <a:t> </a:t>
            </a:r>
            <a:r>
              <a:rPr lang="en-US" sz="1100" i="1" dirty="0" err="1">
                <a:solidFill>
                  <a:schemeClr val="accent1"/>
                </a:solidFill>
              </a:rPr>
              <a:t>actualización</a:t>
            </a:r>
            <a:r>
              <a:rPr lang="en-US" sz="1100" i="1" dirty="0">
                <a:solidFill>
                  <a:schemeClr val="accent1"/>
                </a:solidFill>
              </a:rPr>
              <a:t>: 28 de </a:t>
            </a:r>
            <a:r>
              <a:rPr lang="en-US" sz="1100" i="1" dirty="0" err="1">
                <a:solidFill>
                  <a:schemeClr val="accent1"/>
                </a:solidFill>
              </a:rPr>
              <a:t>enero</a:t>
            </a:r>
            <a:r>
              <a:rPr lang="en-US" sz="1100" i="1" dirty="0">
                <a:solidFill>
                  <a:schemeClr val="accent1"/>
                </a:solidFill>
              </a:rPr>
              <a:t> de 2023</a:t>
            </a:r>
            <a:endParaRPr lang="es-US" sz="1100" i="1" dirty="0">
              <a:solidFill>
                <a:schemeClr val="accent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C9DB181-F5BB-417E-B5E3-B3CD28F0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98" y="1573336"/>
            <a:ext cx="5050048" cy="425990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AB9E125-12B9-DFA0-58AF-FF3D79D3BFD1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51E90A6-49EE-D2D9-5707-FDE14DC1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A9286E6-90AB-4CD8-4072-4F872CA1B3A9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AA46CA-BBED-179E-CE98-B35FF5E2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5" y="234827"/>
            <a:ext cx="106732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fontAlgn="ctr">
              <a:defRPr sz="2200" b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Pruebas RT-PCR y antígenos para COVID-19 por SE y positividad (%) en el  Ecuador 2023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8533764" y="2008434"/>
            <a:ext cx="3263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4" name="Rectángulo 3"/>
          <p:cNvSpPr/>
          <p:nvPr/>
        </p:nvSpPr>
        <p:spPr>
          <a:xfrm>
            <a:off x="8500985" y="3832372"/>
            <a:ext cx="33510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 + COVID-19-PCR + Sistema de vigilancia integrada de COVID y otro virus respiratorios (PAHO-</a:t>
            </a:r>
            <a:r>
              <a:rPr lang="es-EC" sz="1100" i="1" dirty="0" err="1">
                <a:solidFill>
                  <a:schemeClr val="accent1"/>
                </a:solidFill>
              </a:rPr>
              <a:t>Flu</a:t>
            </a:r>
            <a:r>
              <a:rPr lang="es-EC" sz="1100" i="1" dirty="0">
                <a:solidFill>
                  <a:schemeClr val="accent1"/>
                </a:solidFill>
              </a:rPr>
              <a:t>))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46" y="1475494"/>
            <a:ext cx="7746310" cy="471145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EF146E2-3247-2BE9-0FDA-8DBC7861C95E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C60FB05-64E3-FAA8-21C9-FDC1ECE39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FD1CCFB-B1E3-1A52-5B26-F79C0BCF75C8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8ADC23-ACE6-2EFD-41CC-2B97412FB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341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38998" y="758140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27717" y="-165822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6" y="172212"/>
            <a:ext cx="10144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sz="22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Resumen de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ocupación de camas por subsistema del 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Salud (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SNS) , Ecuador 2023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3698682" y="5867534"/>
            <a:ext cx="4911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3774"/>
              </p:ext>
            </p:extLst>
          </p:nvPr>
        </p:nvGraphicFramePr>
        <p:xfrm>
          <a:off x="8030412" y="4687694"/>
          <a:ext cx="2570930" cy="78487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70930">
                  <a:extLst>
                    <a:ext uri="{9D8B030D-6E8A-4147-A177-3AD203B41FA5}">
                      <a16:colId xmlns:a16="http://schemas.microsoft.com/office/drawing/2014/main" val="491291663"/>
                    </a:ext>
                  </a:extLst>
                </a:gridCol>
              </a:tblGrid>
              <a:tr h="131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Fecha de corte: 01 de </a:t>
                      </a:r>
                      <a:r>
                        <a:rPr lang="pt-BR" sz="1000" u="none" strike="noStrike" dirty="0" err="1">
                          <a:effectLst/>
                        </a:rPr>
                        <a:t>febrero</a:t>
                      </a:r>
                      <a:r>
                        <a:rPr lang="pt-BR" sz="1000" u="none" strike="noStrike" dirty="0">
                          <a:effectLst/>
                        </a:rPr>
                        <a:t> de 2023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4004552277"/>
                  </a:ext>
                </a:extLst>
              </a:tr>
              <a:tr h="95260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RPC: Red Privada Complementaria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459129186"/>
                  </a:ext>
                </a:extLst>
              </a:tr>
              <a:tr h="297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IESS: Instituto Ecuatoriano de Seguridad Social; FF.AA: Fuerzas Armadas; PP.NN: Policía Nacional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58547418"/>
                  </a:ext>
                </a:extLst>
              </a:tr>
              <a:tr h="9526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RPIS: Red Pública Integral de Salud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398354680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90" y="1412032"/>
            <a:ext cx="7060263" cy="11656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89" y="3111519"/>
            <a:ext cx="7060263" cy="247790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2F792F-3D73-2198-186F-23E1E114CE72}"/>
              </a:ext>
            </a:extLst>
          </p:cNvPr>
          <p:cNvSpPr/>
          <p:nvPr/>
        </p:nvSpPr>
        <p:spPr>
          <a:xfrm>
            <a:off x="9186041" y="5686097"/>
            <a:ext cx="2762705" cy="105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5652D30-053A-085A-7F30-EC1BDE8C9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BBECD5A-768E-FE19-6A31-B14EF0FEC75C}"/>
              </a:ext>
            </a:extLst>
          </p:cNvPr>
          <p:cNvSpPr/>
          <p:nvPr/>
        </p:nvSpPr>
        <p:spPr>
          <a:xfrm>
            <a:off x="188133" y="6091087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C87161C-EA6B-46C5-978D-421725A08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5" y="190225"/>
            <a:ext cx="9971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Ocupación de camas de hospitalización por COVID-19, según subsistema de salud, Ecuador 2023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9349253" y="4061093"/>
            <a:ext cx="2328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32FCBB-F1F3-4B62-9BBD-D4FBF74719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793" t="8676" r="13705" b="81085"/>
          <a:stretch/>
        </p:blipFill>
        <p:spPr>
          <a:xfrm>
            <a:off x="9345012" y="1323931"/>
            <a:ext cx="395198" cy="171679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4627255-76BA-4581-B656-24B6CD724B3E}"/>
              </a:ext>
            </a:extLst>
          </p:cNvPr>
          <p:cNvSpPr txBox="1"/>
          <p:nvPr/>
        </p:nvSpPr>
        <p:spPr>
          <a:xfrm>
            <a:off x="9345012" y="3222680"/>
            <a:ext cx="2792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RPC: Red Privada Complementaria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IESS: Instituto Ecuatoriano de Seguridad Social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FFAA: Fuerzas Armadas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PPNN Policía Nacional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RPIS: Red Pública Integral de Salud  </a:t>
            </a:r>
            <a:endParaRPr lang="en-US" sz="8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19990B6-1DFD-458D-BD6E-7316CD78B433}"/>
              </a:ext>
            </a:extLst>
          </p:cNvPr>
          <p:cNvSpPr txBox="1"/>
          <p:nvPr/>
        </p:nvSpPr>
        <p:spPr>
          <a:xfrm>
            <a:off x="9751549" y="1196409"/>
            <a:ext cx="27925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IESS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PPNN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RPC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C739044-E6F3-4095-8A75-268067663AD0}"/>
              </a:ext>
            </a:extLst>
          </p:cNvPr>
          <p:cNvSpPr/>
          <p:nvPr/>
        </p:nvSpPr>
        <p:spPr>
          <a:xfrm>
            <a:off x="1145" y="1210550"/>
            <a:ext cx="8829240" cy="5647450"/>
          </a:xfrm>
          <a:prstGeom prst="rect">
            <a:avLst/>
          </a:prstGeom>
          <a:noFill/>
          <a:ln w="38100">
            <a:solidFill>
              <a:srgbClr val="2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" y="1321495"/>
            <a:ext cx="8543925" cy="50006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DFF6559-EA28-9546-943B-39BEDA34E8FF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DED39F-57CA-6455-B441-51595C329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4554AB6-EE0F-1AD4-3F54-1672D3DDAAF3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0240AD-5854-A26F-96A1-7256E9C8C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5" y="190225"/>
            <a:ext cx="9971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Ocupación de camas de UCI por COVID-19, según subsistema de salud, Ecuador 2023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8436761" y="4526229"/>
            <a:ext cx="3389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32FCBB-F1F3-4B62-9BBD-D4FBF747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93" t="8676" r="13705" b="81085"/>
          <a:stretch/>
        </p:blipFill>
        <p:spPr>
          <a:xfrm>
            <a:off x="8041563" y="1800690"/>
            <a:ext cx="395198" cy="171679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4627255-76BA-4581-B656-24B6CD724B3E}"/>
              </a:ext>
            </a:extLst>
          </p:cNvPr>
          <p:cNvSpPr txBox="1"/>
          <p:nvPr/>
        </p:nvSpPr>
        <p:spPr>
          <a:xfrm>
            <a:off x="8448100" y="3802428"/>
            <a:ext cx="4065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RPC: Red Privada Complementaria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IESS: Instituto Ecuatoriano de Seguridad Social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FFAA: Fuerzas Armadas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PPNN Policía Nacional</a:t>
            </a:r>
          </a:p>
          <a:p>
            <a:r>
              <a:rPr lang="es-EC" sz="8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RPIS: Red Pública Integral de Salud  </a:t>
            </a:r>
            <a:endParaRPr lang="en-US" sz="8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19990B6-1DFD-458D-BD6E-7316CD78B433}"/>
              </a:ext>
            </a:extLst>
          </p:cNvPr>
          <p:cNvSpPr txBox="1"/>
          <p:nvPr/>
        </p:nvSpPr>
        <p:spPr>
          <a:xfrm>
            <a:off x="8448100" y="1673168"/>
            <a:ext cx="27925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IESS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PPNN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60" y="1736294"/>
            <a:ext cx="6985947" cy="40946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94EB2D7-2F5E-0BEA-EC18-5D6F1B121823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8DA8477-8180-0F66-EE6F-519DCA6F9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B82255F-E733-8280-89F4-986A96BE466B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931893-C154-CD68-55ED-15A8BE30A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1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826148" y="2170554"/>
            <a:ext cx="8937368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5000"/>
            </a:pPr>
            <a:r>
              <a:rPr lang="es-EC" sz="5000" b="1" dirty="0">
                <a:solidFill>
                  <a:srgbClr val="212D5A"/>
                </a:solidFill>
                <a:latin typeface="Arial"/>
                <a:ea typeface="Arial"/>
                <a:cs typeface="Arial"/>
              </a:rPr>
              <a:t>REPORTE DE VIGILANCIA EPIDEMIOLÓGICA DE  VIRUS RESPIRATORIO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B84FEF-4CE1-5C9F-02C0-C6CD13BA971B}"/>
              </a:ext>
            </a:extLst>
          </p:cNvPr>
          <p:cNvSpPr/>
          <p:nvPr/>
        </p:nvSpPr>
        <p:spPr>
          <a:xfrm>
            <a:off x="9338441" y="59856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026D104-A5B0-177C-6131-5D17B16D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6064150"/>
            <a:ext cx="2913933" cy="7578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74B846-182B-4072-37B7-A450AA4C3D83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49C5F9-CF00-F61A-1BD4-4A9E2A559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621800" y="446120"/>
            <a:ext cx="407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Centinela IRAG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1800" y="5596885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Fuente</a:t>
            </a:r>
            <a:r>
              <a:rPr lang="es-EC" sz="8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: Sistema de Enfermedades Respiratorias Graves (IRAG) Datos 2023</a:t>
            </a:r>
            <a:endParaRPr lang="es-EC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Elaborado:</a:t>
            </a:r>
            <a:r>
              <a:rPr lang="es-EC" sz="8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Dirección Nacional de Vigilancia Epidemiológica.</a:t>
            </a:r>
            <a:endParaRPr lang="es-EC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2022* Datos sujetos a variación</a:t>
            </a:r>
            <a:endParaRPr lang="es-EC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03D7F75-DC7F-C776-740E-24F2DCE8A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6C196F-D86C-09A5-55F9-06BFF3E94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00" y="936296"/>
            <a:ext cx="11134209" cy="46005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9AFCF6C-B76C-4DAD-A0C4-94DF3E9D8F74}"/>
              </a:ext>
            </a:extLst>
          </p:cNvPr>
          <p:cNvSpPr/>
          <p:nvPr/>
        </p:nvSpPr>
        <p:spPr>
          <a:xfrm>
            <a:off x="9338441" y="59856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3EFB054-65AB-88A8-5F42-D19DDE44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60641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9E109E-4B54-19FF-9D20-86BCDE2439B1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BF1363-B9CB-42A8-ED47-3B85336FE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621800" y="446120"/>
            <a:ext cx="407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Centinela IRAG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5601" y="531256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Fuente</a:t>
            </a:r>
            <a:r>
              <a:rPr lang="es-EC" sz="8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: Sistema de Enfermedades Respiratorias Graves (IRAG) Datos 2023</a:t>
            </a:r>
            <a:endParaRPr lang="es-EC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Elaborado:</a:t>
            </a:r>
            <a:r>
              <a:rPr lang="es-EC" sz="8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Dirección Nacional de Vigilancia Epidemiológica.</a:t>
            </a:r>
            <a:endParaRPr lang="es-EC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2022* Datos sujetos a variación</a:t>
            </a:r>
            <a:endParaRPr lang="es-EC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5EE1607-BA28-2EFC-44F6-B1983E4D7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EDA103-4886-9179-9A94-316AC75D8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21" y="1312046"/>
            <a:ext cx="11927111" cy="37932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68BBF3-07AB-DD64-7B28-B3159B3662C0}"/>
              </a:ext>
            </a:extLst>
          </p:cNvPr>
          <p:cNvSpPr/>
          <p:nvPr/>
        </p:nvSpPr>
        <p:spPr>
          <a:xfrm>
            <a:off x="9338441" y="59856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2E710F-0362-E5D1-9293-38D16D8FA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60641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44AA0D7-4117-E559-826D-E2952751F019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1B1972-B3DC-AF80-6413-AD05F2276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429761" y="2681973"/>
            <a:ext cx="893736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5000"/>
            </a:pPr>
            <a:r>
              <a:rPr lang="es-EC" sz="5000" b="1" dirty="0">
                <a:solidFill>
                  <a:srgbClr val="212D5A"/>
                </a:solidFill>
                <a:latin typeface="Arial"/>
                <a:ea typeface="Arial"/>
                <a:cs typeface="Arial"/>
              </a:rPr>
              <a:t>REPORTE DE VIGILANCIA EPIDEMIOLÓGICA DE MPOX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8" name="Google Shape;119;p4"/>
          <p:cNvSpPr txBox="1"/>
          <p:nvPr/>
        </p:nvSpPr>
        <p:spPr>
          <a:xfrm>
            <a:off x="430286" y="6296988"/>
            <a:ext cx="4361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600" b="0" i="0" u="none" strike="noStrike" cap="none" dirty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Ministerio de Salud Pública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4389D60-506E-07CA-0685-B5CD490A69EE}"/>
              </a:ext>
            </a:extLst>
          </p:cNvPr>
          <p:cNvSpPr/>
          <p:nvPr/>
        </p:nvSpPr>
        <p:spPr>
          <a:xfrm>
            <a:off x="9338441" y="59856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26B0A42-FDA3-3B94-FFC3-B7E79FF76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6064150"/>
            <a:ext cx="2913933" cy="7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1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9" y="19906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4" y="190225"/>
            <a:ext cx="106280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Casos de MPOX desde SE 27 -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hasta SE 5 - 2023</a:t>
            </a:r>
            <a:r>
              <a:rPr lang="es-ES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según provincias del Ecuador.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CC9BF17-D083-AB59-70D3-3C0A36C53463}"/>
              </a:ext>
            </a:extLst>
          </p:cNvPr>
          <p:cNvSpPr/>
          <p:nvPr/>
        </p:nvSpPr>
        <p:spPr>
          <a:xfrm>
            <a:off x="0" y="5974960"/>
            <a:ext cx="12192000" cy="1073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4A99D7-791C-0D7D-6731-999395B0C832}"/>
              </a:ext>
            </a:extLst>
          </p:cNvPr>
          <p:cNvSpPr/>
          <p:nvPr/>
        </p:nvSpPr>
        <p:spPr>
          <a:xfrm>
            <a:off x="407963" y="2191456"/>
            <a:ext cx="7073456" cy="3899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6947ECB-465D-4DB9-C505-4DD1C747E141}"/>
              </a:ext>
            </a:extLst>
          </p:cNvPr>
          <p:cNvCxnSpPr>
            <a:cxnSpLocks/>
          </p:cNvCxnSpPr>
          <p:nvPr/>
        </p:nvCxnSpPr>
        <p:spPr>
          <a:xfrm>
            <a:off x="407963" y="2496866"/>
            <a:ext cx="7073456" cy="40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6B4CD2C-1A9D-14E7-63B6-B710102C714D}"/>
              </a:ext>
            </a:extLst>
          </p:cNvPr>
          <p:cNvSpPr txBox="1"/>
          <p:nvPr/>
        </p:nvSpPr>
        <p:spPr>
          <a:xfrm>
            <a:off x="3318387" y="2131614"/>
            <a:ext cx="146462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AÑO 2022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7C38AD-7FE6-1F79-D180-F3136A84C014}"/>
              </a:ext>
            </a:extLst>
          </p:cNvPr>
          <p:cNvSpPr/>
          <p:nvPr/>
        </p:nvSpPr>
        <p:spPr>
          <a:xfrm>
            <a:off x="7420886" y="2220672"/>
            <a:ext cx="1283309" cy="38915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33260-F76D-DB3A-2056-5BDB1A21944A}"/>
              </a:ext>
            </a:extLst>
          </p:cNvPr>
          <p:cNvSpPr txBox="1"/>
          <p:nvPr/>
        </p:nvSpPr>
        <p:spPr>
          <a:xfrm>
            <a:off x="7481419" y="2202324"/>
            <a:ext cx="55896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2023</a:t>
            </a:r>
            <a:endParaRPr lang="es-EC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C1EBC06-2612-1708-59B2-4D4A0C0CA888}"/>
              </a:ext>
            </a:extLst>
          </p:cNvPr>
          <p:cNvCxnSpPr>
            <a:cxnSpLocks/>
          </p:cNvCxnSpPr>
          <p:nvPr/>
        </p:nvCxnSpPr>
        <p:spPr>
          <a:xfrm>
            <a:off x="7468944" y="2500946"/>
            <a:ext cx="737182" cy="18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BE0A4A4-8A00-DF7E-BCC1-3CA29A680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32761"/>
              </p:ext>
            </p:extLst>
          </p:nvPr>
        </p:nvGraphicFramePr>
        <p:xfrm>
          <a:off x="119344" y="1358076"/>
          <a:ext cx="8297826" cy="492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8313C81-85E9-741A-857E-908808C2E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5745"/>
              </p:ext>
            </p:extLst>
          </p:nvPr>
        </p:nvGraphicFramePr>
        <p:xfrm>
          <a:off x="9048158" y="1366728"/>
          <a:ext cx="3024499" cy="5471365"/>
        </p:xfrm>
        <a:graphic>
          <a:graphicData uri="http://schemas.openxmlformats.org/drawingml/2006/table">
            <a:tbl>
              <a:tblPr/>
              <a:tblGrid>
                <a:gridCol w="2139280">
                  <a:extLst>
                    <a:ext uri="{9D8B030D-6E8A-4147-A177-3AD203B41FA5}">
                      <a16:colId xmlns:a16="http://schemas.microsoft.com/office/drawing/2014/main" val="1153876639"/>
                    </a:ext>
                  </a:extLst>
                </a:gridCol>
                <a:gridCol w="885219">
                  <a:extLst>
                    <a:ext uri="{9D8B030D-6E8A-4147-A177-3AD203B41FA5}">
                      <a16:colId xmlns:a16="http://schemas.microsoft.com/office/drawing/2014/main" val="2411267907"/>
                    </a:ext>
                  </a:extLst>
                </a:gridCol>
              </a:tblGrid>
              <a:tr h="26220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038623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PICHINCHA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167051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GUAYAS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76556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COTOPAXI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40560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61346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TUNGURAHUA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66377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IMBABURA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69812"/>
                  </a:ext>
                </a:extLst>
              </a:tr>
              <a:tr h="43950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SANTO DOMINGO DE LOS TSACHILAS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04588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CHIMBORAZO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52292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MANABI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8751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ORO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93141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1891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ELENA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01269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ESMERALDAS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79303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CARCHI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20715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CAÑAR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319911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432923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SUCUMBIOS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2729"/>
                  </a:ext>
                </a:extLst>
              </a:tr>
              <a:tr h="2497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ZAMORA CHINCHIPE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4359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ORELLANA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836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3336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A7ABD26-2E8A-81EF-933E-A0BF0368B2D8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C1B5E84-E96C-76E2-3BAF-B5725535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774505" y="1565673"/>
            <a:ext cx="8937368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5000"/>
            </a:pPr>
            <a:r>
              <a:rPr lang="es-EC" sz="5000" b="1" dirty="0">
                <a:solidFill>
                  <a:srgbClr val="212D5A"/>
                </a:solidFill>
                <a:latin typeface="Arial"/>
                <a:ea typeface="Arial"/>
                <a:cs typeface="Arial"/>
              </a:rPr>
              <a:t>REPORTE DE VIGILANCIA EPIDEMIOLÓGICA DE</a:t>
            </a:r>
          </a:p>
          <a:p>
            <a:pPr algn="ctr"/>
            <a:r>
              <a:rPr lang="es-EC" sz="5000" b="1" dirty="0">
                <a:solidFill>
                  <a:srgbClr val="212D5A"/>
                </a:solidFill>
                <a:latin typeface="Arial"/>
                <a:ea typeface="Arial"/>
                <a:cs typeface="Arial"/>
              </a:rPr>
              <a:t>CASOS COVID-19</a:t>
            </a:r>
          </a:p>
          <a:p>
            <a:pPr algn="ctr"/>
            <a: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informes</a:t>
            </a:r>
            <a: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disponibles</a:t>
            </a:r>
            <a:endParaRPr lang="es-EC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EC" sz="4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YoMeRefuerzo</a:t>
            </a:r>
            <a:r>
              <a:rPr lang="es-EC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4DF76D-E5B6-8254-CEF8-AABDD3CEB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527152" y="202114"/>
            <a:ext cx="6483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200" b="1" dirty="0">
                <a:solidFill>
                  <a:srgbClr val="212D5A"/>
                </a:solidFill>
              </a:rPr>
              <a:t>Vacunación MPOX: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52" y="1185546"/>
            <a:ext cx="10809319" cy="46196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15259AE-2869-3A15-5E32-74E9BB35213A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1128B10-6B90-DB83-BC75-E866717A1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6FBCBAC-1B25-E9B6-E887-F00FF39AE4EB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5FD3BA-036B-800F-BB51-4AEFAF2BA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4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949115" y="2225801"/>
            <a:ext cx="8937368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5000"/>
            </a:pPr>
            <a:r>
              <a:rPr lang="es-EC" sz="5000" b="1" dirty="0">
                <a:solidFill>
                  <a:srgbClr val="212D5A"/>
                </a:solidFill>
                <a:latin typeface="Arial"/>
                <a:ea typeface="Arial"/>
                <a:cs typeface="Arial"/>
              </a:rPr>
              <a:t>REPORTE DE VIGILANCIA EPIDEMIOLÓGICA DE DENGUE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CEC5E47-E534-923F-FF15-4BFA4F6D7993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32D95C-0990-1F70-0057-3DAA2DD55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1" y="133513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263370" y="957846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6550" y="-25599"/>
            <a:ext cx="12192000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154250" y="-25599"/>
            <a:ext cx="10628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Casos confirmados por Dengue sin complicaciones (sin signos de alarma) (CIE-10: A90X) notificados en el SIVE, según semana epidemiológica, Ecuador 2019 - 2023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8718374" y="2224091"/>
            <a:ext cx="3077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17" y="1486621"/>
            <a:ext cx="8129680" cy="47774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t="31307" b="28223"/>
          <a:stretch/>
        </p:blipFill>
        <p:spPr>
          <a:xfrm>
            <a:off x="740308" y="1494471"/>
            <a:ext cx="4727944" cy="29527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8718374" y="3903670"/>
            <a:ext cx="30773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B23A40-EC25-6093-365A-9612A2242A83}"/>
              </a:ext>
            </a:extLst>
          </p:cNvPr>
          <p:cNvSpPr/>
          <p:nvPr/>
        </p:nvSpPr>
        <p:spPr>
          <a:xfrm>
            <a:off x="9059919" y="5833241"/>
            <a:ext cx="2888827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12695E1-6A4F-AEA6-FC00-66D94466AD4F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F22729-3464-152E-52CB-8E2D288C7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65DAA12-CD4A-4071-22AA-15C94CACD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1" y="133513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263370" y="957846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6550" y="-25599"/>
            <a:ext cx="12192000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154250" y="-25599"/>
            <a:ext cx="10628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Casos confirmados por Dengue con signos de alarma - grave (CIE-10: A91X) notificados en el SIVE, según semana epidemiológica, Ecuador 2019 – 2023 (SE 10)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9811265" y="1562217"/>
            <a:ext cx="2065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16" name="Rectángulo 15"/>
          <p:cNvSpPr/>
          <p:nvPr/>
        </p:nvSpPr>
        <p:spPr>
          <a:xfrm>
            <a:off x="9811265" y="3454004"/>
            <a:ext cx="2240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" y="1264696"/>
            <a:ext cx="9566400" cy="5654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t="39048" b="31596"/>
          <a:stretch/>
        </p:blipFill>
        <p:spPr>
          <a:xfrm>
            <a:off x="740308" y="1451779"/>
            <a:ext cx="4727944" cy="21418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78863ED-A51B-BAF7-8DA4-3106579496D5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381BBF1-BC8F-2183-7B18-EF23244D4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47C9656-0E05-DF69-F268-D9914BF34DF8}"/>
              </a:ext>
            </a:extLst>
          </p:cNvPr>
          <p:cNvSpPr/>
          <p:nvPr/>
        </p:nvSpPr>
        <p:spPr>
          <a:xfrm>
            <a:off x="134068" y="6379034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325FBE-95FC-76DA-59B3-2C7B09A01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43" y="6452033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0" y="119723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263370" y="957846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6550" y="-25599"/>
            <a:ext cx="12192000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61342" y="328047"/>
            <a:ext cx="1062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Casos confirmados de Dengue según provincia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326314" y="3456705"/>
            <a:ext cx="2371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b="1" dirty="0"/>
              <a:t>Fuente: </a:t>
            </a:r>
            <a:r>
              <a:rPr lang="es-ES" sz="600" dirty="0"/>
              <a:t>Sistema de Vigilancia SIVE – VIEPI</a:t>
            </a:r>
          </a:p>
          <a:p>
            <a:r>
              <a:rPr lang="es-ES" sz="600" b="1" dirty="0"/>
              <a:t>Elaborado por: </a:t>
            </a:r>
            <a:r>
              <a:rPr lang="es-ES" sz="600" dirty="0"/>
              <a:t>DNVE</a:t>
            </a:r>
          </a:p>
          <a:p>
            <a:r>
              <a:rPr lang="es-ES" sz="600" dirty="0"/>
              <a:t>*Semana epidemiológica 4</a:t>
            </a:r>
          </a:p>
          <a:p>
            <a:pPr algn="just"/>
            <a:r>
              <a:rPr lang="es-MX" sz="6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6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6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6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83201"/>
              </p:ext>
            </p:extLst>
          </p:nvPr>
        </p:nvGraphicFramePr>
        <p:xfrm>
          <a:off x="3429631" y="1614044"/>
          <a:ext cx="4608612" cy="44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5781600" imgH="6524554" progId="Excel.Sheet.12">
                  <p:embed/>
                </p:oleObj>
              </mc:Choice>
              <mc:Fallback>
                <p:oleObj name="Hoja de cálculo" r:id="rId5" imgW="5781600" imgH="6524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631" y="1614044"/>
                        <a:ext cx="4608612" cy="4431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 flipH="1">
            <a:off x="8326314" y="2570299"/>
            <a:ext cx="305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DG: Dengue Grave</a:t>
            </a:r>
          </a:p>
          <a:p>
            <a:r>
              <a:rPr lang="es-ES" sz="1200" dirty="0"/>
              <a:t>DCSA: Dengue con signos de alarma</a:t>
            </a:r>
          </a:p>
          <a:p>
            <a:r>
              <a:rPr lang="es-ES" sz="1200" dirty="0"/>
              <a:t>DSSA: Dengue sin signos de alarma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DBE3A5-27CD-D048-AFF0-AB82B830A7FC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9A936D9-B8A6-C16C-D6F0-DE1A70AB4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C138BB6-251F-987D-943F-31B0BCA9B6ED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F5A486-E57C-D7B0-E426-4E8D022F44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5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1" y="133513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263370" y="957846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6550" y="-25599"/>
            <a:ext cx="12192000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154250" y="-25599"/>
            <a:ext cx="10628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Casos confirmados por Dengue con signos de alarma - grave (CIE-10: A91X) notificados en el SIVE, según semana epidemiológica y provincias del Ecuador 2023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9325231" y="1562217"/>
            <a:ext cx="2551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16" name="Rectángulo 15"/>
          <p:cNvSpPr/>
          <p:nvPr/>
        </p:nvSpPr>
        <p:spPr>
          <a:xfrm>
            <a:off x="9325231" y="3156088"/>
            <a:ext cx="2619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1" y="1302232"/>
            <a:ext cx="8643164" cy="555576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86865"/>
              </p:ext>
            </p:extLst>
          </p:nvPr>
        </p:nvGraphicFramePr>
        <p:xfrm>
          <a:off x="3270250" y="4199425"/>
          <a:ext cx="4930777" cy="23633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5672">
                  <a:extLst>
                    <a:ext uri="{9D8B030D-6E8A-4147-A177-3AD203B41FA5}">
                      <a16:colId xmlns:a16="http://schemas.microsoft.com/office/drawing/2014/main" val="1284330333"/>
                    </a:ext>
                  </a:extLst>
                </a:gridCol>
                <a:gridCol w="505021">
                  <a:extLst>
                    <a:ext uri="{9D8B030D-6E8A-4147-A177-3AD203B41FA5}">
                      <a16:colId xmlns:a16="http://schemas.microsoft.com/office/drawing/2014/main" val="2279148922"/>
                    </a:ext>
                  </a:extLst>
                </a:gridCol>
                <a:gridCol w="505021">
                  <a:extLst>
                    <a:ext uri="{9D8B030D-6E8A-4147-A177-3AD203B41FA5}">
                      <a16:colId xmlns:a16="http://schemas.microsoft.com/office/drawing/2014/main" val="3014206236"/>
                    </a:ext>
                  </a:extLst>
                </a:gridCol>
                <a:gridCol w="505021">
                  <a:extLst>
                    <a:ext uri="{9D8B030D-6E8A-4147-A177-3AD203B41FA5}">
                      <a16:colId xmlns:a16="http://schemas.microsoft.com/office/drawing/2014/main" val="4202452844"/>
                    </a:ext>
                  </a:extLst>
                </a:gridCol>
                <a:gridCol w="505021">
                  <a:extLst>
                    <a:ext uri="{9D8B030D-6E8A-4147-A177-3AD203B41FA5}">
                      <a16:colId xmlns:a16="http://schemas.microsoft.com/office/drawing/2014/main" val="2253739515"/>
                    </a:ext>
                  </a:extLst>
                </a:gridCol>
                <a:gridCol w="505021">
                  <a:extLst>
                    <a:ext uri="{9D8B030D-6E8A-4147-A177-3AD203B41FA5}">
                      <a16:colId xmlns:a16="http://schemas.microsoft.com/office/drawing/2014/main" val="70950143"/>
                    </a:ext>
                  </a:extLst>
                </a:gridCol>
              </a:tblGrid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Provincia de domicilio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2023_1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2023_2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2023_3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2023_4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2023_5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644163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Total</a:t>
                      </a:r>
                      <a:endParaRPr lang="es-EC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es-EC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</a:t>
                      </a:r>
                      <a:endParaRPr lang="es-EC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es-EC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31</a:t>
                      </a:r>
                      <a:endParaRPr lang="es-EC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es-EC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221546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ESMERALDAS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1809948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GUAYAS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0736038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LOS RIOS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37588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MANABI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675867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NAPO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512521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SANTO DOMINGO DE LOS TSACHILAS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821162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TUNGURAHUA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6970860"/>
                  </a:ext>
                </a:extLst>
              </a:tr>
              <a:tr h="236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</a:rPr>
                        <a:t>ZAMORA CHINCHIPE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988462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398286"/>
              </p:ext>
            </p:extLst>
          </p:nvPr>
        </p:nvGraphicFramePr>
        <p:xfrm>
          <a:off x="8256034" y="4199425"/>
          <a:ext cx="1411841" cy="9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04E74AF-4034-1B51-7CE8-90484EA7D83B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3460A41-297F-D06A-5640-9EA94C467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605C00D-56A9-6F67-3C0D-FB893D38F03A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7894DF-C374-92A5-F341-103D451AC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815997" y="2656668"/>
            <a:ext cx="893736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5000"/>
            </a:pPr>
            <a:r>
              <a:rPr lang="es-EC" sz="5000" b="1" dirty="0">
                <a:solidFill>
                  <a:srgbClr val="212D5A"/>
                </a:solidFill>
                <a:latin typeface="Arial"/>
                <a:ea typeface="Arial"/>
                <a:cs typeface="Arial"/>
              </a:rPr>
              <a:t>RECOMENDACIONES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456AD9C-1D62-799C-E20C-81DA61152D96}"/>
              </a:ext>
            </a:extLst>
          </p:cNvPr>
          <p:cNvSpPr/>
          <p:nvPr/>
        </p:nvSpPr>
        <p:spPr>
          <a:xfrm>
            <a:off x="9338441" y="59856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8D7846F-7963-8ED5-4207-1A962480C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6064150"/>
            <a:ext cx="2913933" cy="7578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0BCD01E-273F-FBB8-A21B-F8E32E060CCA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A86F43-D954-F93F-68C4-37EE7BA15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80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527152" y="329180"/>
            <a:ext cx="407525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i="0" u="none" strike="noStrike" cap="none" dirty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Recomendaciones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867"/>
            <a:ext cx="938801" cy="86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A302C0-6BC2-6642-9BEE-A7F278E37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6160" y="693830"/>
            <a:ext cx="115190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600" dirty="0"/>
              <a:t>a) Para toda la ciudadanía: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Uso voluntario de mascarilla en lugares abiertos o cerrados, donde no se pueda mantener un distanciamiento físico. (trabajo, escuelas, eventos masivos)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Uso recomendado de mascarilla en transporte público.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Uso obligatorio de mascarilla en establecimientos de salud hospitalarios y ambulatorios (Hospitales, Centros de Salud, Laboratorios).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Uso obligatorio de mascarilla en centros gerontológicos y residencias de adultos mayores, con internación y ambulatorias.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Uso obligatorio de mascarillas a todas las personas con sintomatología respiratoria, en espacios abiertos y cerrados.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Mantener medidas de bioseguridad (lavado de manos, uso de alcohol gel y distanciamiento).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Recomendar a la población realizarse pruebas de COVID-19 frente a cualquier sintomatología respiratoria.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Realizar aislamiento voluntario durante 5 días a partir del inicio de la sintomatología respiratoria, o el resultado de prueba positiva de COVID-19 o influenza. Utilizar mascarilla por 5 días tras los días de aislamiento.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Acudir a aplicarse las dosis de refuerzo de COVID-19, especialmente las personas mayores de 65 años y pacientes con  inmunosupresión.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Acudir a aplicarse la vacuna de Influenza las personas mayores de 65 años, niños menores entre 6 meses y 6 años, mujeres embarazadas, personas con comorbilidades y personas que desempeñen el rol de cuidadores de estas personas.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559188-1A83-007B-AD1F-DE8DAE845056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63C9A5-F44D-6C6C-19FA-77F5877AC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4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NUAL-PRESENTACIONES-2023-últi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34" y="-40531"/>
            <a:ext cx="12322043" cy="6931149"/>
          </a:xfrm>
          <a:prstGeom prst="rect">
            <a:avLst/>
          </a:prstGeom>
        </p:spPr>
      </p:pic>
      <p:sp>
        <p:nvSpPr>
          <p:cNvPr id="127" name="Google Shape;127;p5"/>
          <p:cNvSpPr txBox="1"/>
          <p:nvPr/>
        </p:nvSpPr>
        <p:spPr>
          <a:xfrm>
            <a:off x="2651601" y="2773269"/>
            <a:ext cx="631064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EC" sz="9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9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03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" y="0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8" y="-120735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99138" y="256405"/>
            <a:ext cx="10113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semanal de casos confirmados COVID-19, Ecuador 2023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7689869" y="2233131"/>
            <a:ext cx="4263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9" name="Rectángulo 8"/>
          <p:cNvSpPr/>
          <p:nvPr/>
        </p:nvSpPr>
        <p:spPr>
          <a:xfrm>
            <a:off x="7719591" y="3966810"/>
            <a:ext cx="4233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 + COVID-19-PCR + Sistema de vigilancia integrada de COVID y otro virus respiratorios (PAHO-</a:t>
            </a:r>
            <a:r>
              <a:rPr lang="es-EC" sz="1100" i="1" dirty="0" err="1">
                <a:solidFill>
                  <a:schemeClr val="accent1"/>
                </a:solidFill>
              </a:rPr>
              <a:t>Flu</a:t>
            </a:r>
            <a:r>
              <a:rPr lang="es-EC" sz="1100" i="1" dirty="0">
                <a:solidFill>
                  <a:schemeClr val="accent1"/>
                </a:solidFill>
              </a:rPr>
              <a:t>))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FDEC19-868A-4EE8-9B1D-EE6AA232855B}"/>
              </a:ext>
            </a:extLst>
          </p:cNvPr>
          <p:cNvSpPr/>
          <p:nvPr/>
        </p:nvSpPr>
        <p:spPr>
          <a:xfrm>
            <a:off x="-55517" y="1484692"/>
            <a:ext cx="12301439" cy="534506"/>
          </a:xfrm>
          <a:prstGeom prst="rect">
            <a:avLst/>
          </a:prstGeom>
          <a:solidFill>
            <a:srgbClr val="2D459D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14" descr="Mujer Silueta Png Png Image - Mujer PNG – Stunning free transparent png  clipart images free download">
            <a:extLst>
              <a:ext uri="{FF2B5EF4-FFF2-40B4-BE49-F238E27FC236}">
                <a16:creationId xmlns:a16="http://schemas.microsoft.com/office/drawing/2014/main" id="{E569D1F6-FB7D-460A-93F1-AD86B6F05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42" b="88811" l="38810" r="60357">
                        <a14:foregroundMark x1="48810" y1="18531" x2="48810" y2="18531"/>
                        <a14:foregroundMark x1="52381" y1="87762" x2="52381" y2="87762"/>
                        <a14:foregroundMark x1="47619" y1="88811" x2="47619" y2="88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1" t="7751" r="36468" b="7634"/>
          <a:stretch/>
        </p:blipFill>
        <p:spPr bwMode="auto">
          <a:xfrm>
            <a:off x="299138" y="1670316"/>
            <a:ext cx="133294" cy="2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A71D837-0383-42C6-9AD5-45BEFA61B99C}"/>
              </a:ext>
            </a:extLst>
          </p:cNvPr>
          <p:cNvSpPr txBox="1"/>
          <p:nvPr/>
        </p:nvSpPr>
        <p:spPr>
          <a:xfrm>
            <a:off x="385928" y="1609589"/>
            <a:ext cx="77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51,94%</a:t>
            </a:r>
          </a:p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548.836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BE4FE5-49C5-4766-8B08-7D135C570CB3}"/>
              </a:ext>
            </a:extLst>
          </p:cNvPr>
          <p:cNvSpPr txBox="1"/>
          <p:nvPr/>
        </p:nvSpPr>
        <p:spPr>
          <a:xfrm>
            <a:off x="1288581" y="1610533"/>
            <a:ext cx="78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48,06%</a:t>
            </a:r>
          </a:p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507.742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CF2C1E-82D8-4FA6-A01B-0C655EBF4EA8}"/>
              </a:ext>
            </a:extLst>
          </p:cNvPr>
          <p:cNvSpPr txBox="1"/>
          <p:nvPr/>
        </p:nvSpPr>
        <p:spPr>
          <a:xfrm>
            <a:off x="2176654" y="1750300"/>
            <a:ext cx="97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bg1"/>
                </a:solidFill>
                <a:latin typeface="Gotham"/>
              </a:rPr>
              <a:t>2.526.664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CC3774-D3EF-4089-BFC9-8430DCF2D77F}"/>
              </a:ext>
            </a:extLst>
          </p:cNvPr>
          <p:cNvSpPr txBox="1"/>
          <p:nvPr/>
        </p:nvSpPr>
        <p:spPr>
          <a:xfrm>
            <a:off x="2351787" y="1595692"/>
            <a:ext cx="501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  <a:latin typeface="Gotham"/>
              </a:rPr>
              <a:t>PCR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6B04B9-4895-4795-85DC-94FB234D8F5E}"/>
              </a:ext>
            </a:extLst>
          </p:cNvPr>
          <p:cNvSpPr txBox="1"/>
          <p:nvPr/>
        </p:nvSpPr>
        <p:spPr>
          <a:xfrm>
            <a:off x="2896222" y="1746868"/>
            <a:ext cx="781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bg1"/>
                </a:solidFill>
                <a:latin typeface="Gotham"/>
              </a:rPr>
              <a:t>1.076.078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07B26A9-E2A1-4D92-AE91-669E2366D873}"/>
              </a:ext>
            </a:extLst>
          </p:cNvPr>
          <p:cNvSpPr txBox="1"/>
          <p:nvPr/>
        </p:nvSpPr>
        <p:spPr>
          <a:xfrm>
            <a:off x="2868965" y="1595576"/>
            <a:ext cx="1087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  <a:latin typeface="Gotham"/>
              </a:rPr>
              <a:t>Antígenos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A19E2AF-9BEA-40D3-BCF6-BB3B68ACD64B}"/>
              </a:ext>
            </a:extLst>
          </p:cNvPr>
          <p:cNvCxnSpPr/>
          <p:nvPr/>
        </p:nvCxnSpPr>
        <p:spPr>
          <a:xfrm flipV="1">
            <a:off x="2135830" y="1539564"/>
            <a:ext cx="189159" cy="41179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70398C-E4D4-4ACE-9E69-6DB44B3D5833}"/>
              </a:ext>
            </a:extLst>
          </p:cNvPr>
          <p:cNvSpPr txBox="1"/>
          <p:nvPr/>
        </p:nvSpPr>
        <p:spPr>
          <a:xfrm>
            <a:off x="3594817" y="1597821"/>
            <a:ext cx="97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chemeClr val="bg1"/>
                </a:solidFill>
                <a:latin typeface="Gotham"/>
              </a:rPr>
              <a:t>Confirmados</a:t>
            </a:r>
          </a:p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1.056.578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0C238AF-6B95-44C1-8260-43A9473D67A6}"/>
              </a:ext>
            </a:extLst>
          </p:cNvPr>
          <p:cNvSpPr txBox="1"/>
          <p:nvPr/>
        </p:nvSpPr>
        <p:spPr>
          <a:xfrm>
            <a:off x="4428008" y="1614601"/>
            <a:ext cx="96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chemeClr val="bg1"/>
                </a:solidFill>
                <a:latin typeface="Gotham"/>
              </a:rPr>
              <a:t>Fallecidos* </a:t>
            </a:r>
            <a:r>
              <a:rPr lang="es-EC" sz="1000" dirty="0">
                <a:solidFill>
                  <a:schemeClr val="bg1"/>
                </a:solidFill>
                <a:latin typeface="Gotham"/>
              </a:rPr>
              <a:t>36.008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0CFE51-4288-463A-A803-FA3201466835}"/>
              </a:ext>
            </a:extLst>
          </p:cNvPr>
          <p:cNvSpPr txBox="1"/>
          <p:nvPr/>
        </p:nvSpPr>
        <p:spPr>
          <a:xfrm>
            <a:off x="5362907" y="1598630"/>
            <a:ext cx="148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chemeClr val="bg1"/>
                </a:solidFill>
                <a:latin typeface="Gotham"/>
              </a:rPr>
              <a:t>Letalidad: </a:t>
            </a:r>
          </a:p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0,30%</a:t>
            </a:r>
          </a:p>
        </p:txBody>
      </p:sp>
      <p:sp>
        <p:nvSpPr>
          <p:cNvPr id="25" name="CuadroTexto 24">
            <a:hlinkClick r:id="rId7"/>
            <a:extLst>
              <a:ext uri="{FF2B5EF4-FFF2-40B4-BE49-F238E27FC236}">
                <a16:creationId xmlns:a16="http://schemas.microsoft.com/office/drawing/2014/main" id="{1367DFFA-F8BB-4855-AEA0-EFD525430B24}"/>
              </a:ext>
            </a:extLst>
          </p:cNvPr>
          <p:cNvSpPr txBox="1"/>
          <p:nvPr/>
        </p:nvSpPr>
        <p:spPr>
          <a:xfrm>
            <a:off x="9510310" y="1577495"/>
            <a:ext cx="2382552" cy="357545"/>
          </a:xfrm>
          <a:prstGeom prst="round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750" b="1" dirty="0">
                <a:solidFill>
                  <a:schemeClr val="bg1"/>
                </a:solidFill>
                <a:latin typeface="Gotham"/>
                <a:cs typeface="Arial" panose="020B0604020202020204" pitchFamily="34" charset="0"/>
              </a:rPr>
              <a:t>Información </a:t>
            </a:r>
            <a:r>
              <a:rPr lang="es-EC" sz="750" b="1" dirty="0">
                <a:solidFill>
                  <a:schemeClr val="bg1"/>
                </a:solidFill>
                <a:latin typeface="Gotham"/>
                <a:cs typeface="Arial" panose="020B0604020202020204" pitchFamily="34" charset="0"/>
                <a:hlinkClick r:id="rId8"/>
              </a:rPr>
              <a:t>COVID-19</a:t>
            </a:r>
            <a:r>
              <a:rPr lang="es-EC" sz="750" b="1" dirty="0">
                <a:solidFill>
                  <a:schemeClr val="bg1"/>
                </a:solidFill>
                <a:latin typeface="Gotham"/>
                <a:cs typeface="Arial" panose="020B0604020202020204" pitchFamily="34" charset="0"/>
              </a:rPr>
              <a:t> con fines de análisis estadístico e investigación científica</a:t>
            </a:r>
          </a:p>
        </p:txBody>
      </p:sp>
      <p:sp>
        <p:nvSpPr>
          <p:cNvPr id="26" name="CuadroTexto 25">
            <a:hlinkClick r:id="rId9" tooltip="https://app.powerbi.com/view?r=eyJrIjoiNjkzNjUyNGMtZjc1NC00OWU0LWEzMWQtOTFkY2ZkYjZkMWIwIiwidCI6IjcwNjIyMGRiLTliMjktNGU5MS1hODI1LTI1NmIwNmQyNjlmMyJ9&amp;pageName=ReportSection33e2bb803a8b183d9100"/>
            <a:extLst>
              <a:ext uri="{FF2B5EF4-FFF2-40B4-BE49-F238E27FC236}">
                <a16:creationId xmlns:a16="http://schemas.microsoft.com/office/drawing/2014/main" id="{0548CE7F-D51D-4997-BA26-6B23F4DCD438}"/>
              </a:ext>
            </a:extLst>
          </p:cNvPr>
          <p:cNvSpPr txBox="1"/>
          <p:nvPr/>
        </p:nvSpPr>
        <p:spPr>
          <a:xfrm>
            <a:off x="8675528" y="1556760"/>
            <a:ext cx="961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Descargar</a:t>
            </a:r>
          </a:p>
          <a:p>
            <a:r>
              <a:rPr lang="es-EC" sz="1100" b="1" dirty="0">
                <a:latin typeface="Gotham"/>
              </a:rPr>
              <a:t>datos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D01CE0E-CEC0-4A94-992A-CD7A8B9BABDB}"/>
              </a:ext>
            </a:extLst>
          </p:cNvPr>
          <p:cNvSpPr txBox="1"/>
          <p:nvPr/>
        </p:nvSpPr>
        <p:spPr>
          <a:xfrm>
            <a:off x="6577242" y="1606117"/>
            <a:ext cx="193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chemeClr val="bg1"/>
                </a:solidFill>
                <a:latin typeface="Gotham"/>
              </a:rPr>
              <a:t>Positividad</a:t>
            </a:r>
          </a:p>
          <a:p>
            <a:pPr algn="ctr"/>
            <a:r>
              <a:rPr lang="es-EC" sz="1000" dirty="0">
                <a:solidFill>
                  <a:schemeClr val="bg1"/>
                </a:solidFill>
                <a:latin typeface="Gotham"/>
              </a:rPr>
              <a:t>RT-PCR: 10%    ANT: 8%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22F3902-B808-4D47-9F33-F3D683A0E20E}"/>
              </a:ext>
            </a:extLst>
          </p:cNvPr>
          <p:cNvCxnSpPr/>
          <p:nvPr/>
        </p:nvCxnSpPr>
        <p:spPr>
          <a:xfrm flipV="1">
            <a:off x="8432447" y="1546049"/>
            <a:ext cx="189159" cy="41179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6" descr="Silueta De Hombre Png Png Image - Hombre PNG – Stunning free transparent  png clipart images free download">
            <a:extLst>
              <a:ext uri="{FF2B5EF4-FFF2-40B4-BE49-F238E27FC236}">
                <a16:creationId xmlns:a16="http://schemas.microsoft.com/office/drawing/2014/main" id="{D9BE64A0-EBC6-4F07-AA3D-4401CEF8B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04" b="100000" l="37736" r="63522">
                        <a14:foregroundMark x1="49686" y1="13889" x2="49686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0" t="3555" r="35754"/>
          <a:stretch/>
        </p:blipFill>
        <p:spPr bwMode="auto">
          <a:xfrm flipH="1">
            <a:off x="1262384" y="1664944"/>
            <a:ext cx="129360" cy="290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0DAE1A9-DD1B-40A8-9B86-E88C4BD3CEAC}"/>
              </a:ext>
            </a:extLst>
          </p:cNvPr>
          <p:cNvSpPr txBox="1"/>
          <p:nvPr/>
        </p:nvSpPr>
        <p:spPr>
          <a:xfrm>
            <a:off x="243254" y="1446690"/>
            <a:ext cx="1725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Confirmados notificados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A8CA0CD-B4C7-4326-91A0-DA29CB07DA98}"/>
              </a:ext>
            </a:extLst>
          </p:cNvPr>
          <p:cNvSpPr txBox="1"/>
          <p:nvPr/>
        </p:nvSpPr>
        <p:spPr>
          <a:xfrm>
            <a:off x="2905551" y="1454124"/>
            <a:ext cx="1725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Acumulados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2509D69-84CC-40C9-8991-B3C0BE646BC7}"/>
              </a:ext>
            </a:extLst>
          </p:cNvPr>
          <p:cNvSpPr txBox="1"/>
          <p:nvPr/>
        </p:nvSpPr>
        <p:spPr>
          <a:xfrm>
            <a:off x="5457694" y="1446690"/>
            <a:ext cx="3118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SE** 05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CF1AB64-6D16-4D15-8FB1-00382405C1A5}"/>
              </a:ext>
            </a:extLst>
          </p:cNvPr>
          <p:cNvCxnSpPr/>
          <p:nvPr/>
        </p:nvCxnSpPr>
        <p:spPr>
          <a:xfrm flipV="1">
            <a:off x="5274862" y="1539564"/>
            <a:ext cx="189159" cy="41179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707085" y="3162226"/>
            <a:ext cx="4246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Nota:</a:t>
            </a:r>
          </a:p>
          <a:p>
            <a:pPr algn="just"/>
            <a:r>
              <a:rPr lang="es-EC" sz="1100" dirty="0"/>
              <a:t>*Los fallecidos contienen a confirmados y probables 2020 (INEC) + 2021-2022 (SIVE)</a:t>
            </a:r>
          </a:p>
          <a:p>
            <a:pPr algn="just"/>
            <a:r>
              <a:rPr lang="es-EC" sz="1100" dirty="0"/>
              <a:t>**SE: Semana Epidemiológica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88" y="2084736"/>
            <a:ext cx="7433490" cy="465354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A40DE07-720A-0678-969C-D7B1636B5B09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AF1BD28-F275-ED61-25AE-AF624F31AD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3BB5928-C2F5-4B29-F7DA-5146023C76E5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8AD9CC-118B-D0A3-1071-611F0B408E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2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" y="0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8" y="-5573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155392" y="169561"/>
            <a:ext cx="10929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semanal de casos confirmados atendidos COVID-19, Ecuador 2023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8324835" y="1812146"/>
            <a:ext cx="3628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9" name="Rectángulo 8"/>
          <p:cNvSpPr/>
          <p:nvPr/>
        </p:nvSpPr>
        <p:spPr>
          <a:xfrm>
            <a:off x="8324835" y="2991886"/>
            <a:ext cx="3613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 + COVID-19-PCR + Sistema de vigilancia integrada de COVID y otro virus respiratorios (PAHO-</a:t>
            </a:r>
            <a:r>
              <a:rPr lang="es-EC" sz="1100" i="1" dirty="0" err="1">
                <a:solidFill>
                  <a:schemeClr val="accent1"/>
                </a:solidFill>
              </a:rPr>
              <a:t>Flu</a:t>
            </a:r>
            <a:r>
              <a:rPr lang="es-EC" sz="1100" i="1" dirty="0">
                <a:solidFill>
                  <a:schemeClr val="accent1"/>
                </a:solidFill>
              </a:rPr>
              <a:t>))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8" y="1418144"/>
            <a:ext cx="8317481" cy="51870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15EBB8D-9B64-7A79-2CFF-F456E917A828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6ED99BD-A81B-C4B1-642D-37F206EE0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716252F-0AA9-364D-8744-C3E0FC8E3C00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EEEE42-57C8-74FD-11EF-16C3812C7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C1CFC-5E56-4D05-AEA6-668BDD91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" y="0"/>
            <a:ext cx="12192000" cy="6857103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8" y="-5573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155392" y="169561"/>
            <a:ext cx="10929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semanal de casos confirmados notificados COVID-19, de Pichincha y Guayas 2023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7969553" y="1812146"/>
            <a:ext cx="3983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9" name="Rectángulo 8"/>
          <p:cNvSpPr/>
          <p:nvPr/>
        </p:nvSpPr>
        <p:spPr>
          <a:xfrm>
            <a:off x="7982464" y="2712890"/>
            <a:ext cx="3955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 + COVID-19-PCR + Sistema de vigilancia integrada de COVID y otro virus respiratorios (PAHO-</a:t>
            </a:r>
            <a:r>
              <a:rPr lang="es-EC" sz="1100" i="1" dirty="0" err="1">
                <a:solidFill>
                  <a:schemeClr val="accent1"/>
                </a:solidFill>
              </a:rPr>
              <a:t>Flu</a:t>
            </a:r>
            <a:r>
              <a:rPr lang="es-EC" sz="1100" i="1" dirty="0">
                <a:solidFill>
                  <a:schemeClr val="accent1"/>
                </a:solidFill>
              </a:rPr>
              <a:t>))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25" y="1368310"/>
            <a:ext cx="7773579" cy="489052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E6A7159-DA9B-B789-6C0C-238EF41147FF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2B50FB8-80D0-713D-4E12-DA90D9E37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19F0AC0-2B8D-A4D8-FFC8-1D6A0919933B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6214C0-D155-CC59-88A8-60E3A8950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1" y="1417699"/>
            <a:ext cx="9105870" cy="5294495"/>
          </a:xfrm>
          <a:prstGeom prst="rect">
            <a:avLst/>
          </a:prstGeom>
        </p:spPr>
      </p:pic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9698877" y="1372423"/>
            <a:ext cx="2112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7FFE44-FE73-4D4D-9E78-2DEB3D463E29}"/>
              </a:ext>
            </a:extLst>
          </p:cNvPr>
          <p:cNvSpPr txBox="1"/>
          <p:nvPr/>
        </p:nvSpPr>
        <p:spPr>
          <a:xfrm>
            <a:off x="186411" y="169906"/>
            <a:ext cx="11000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fontAlgn="ctr">
              <a:defRPr sz="2400" b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Fallecidos confirmados y probables por COVID-19 según semana epidemiológica de fallecimiento, SIVE, Ecuador 2023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698877" y="3245848"/>
            <a:ext cx="19958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 + COVID-19-PCR + Sistema de vigilancia integrada de COVID y otro virus respiratorios (PAHO-</a:t>
            </a:r>
            <a:r>
              <a:rPr lang="es-EC" sz="1100" i="1" dirty="0" err="1">
                <a:solidFill>
                  <a:schemeClr val="accent1"/>
                </a:solidFill>
              </a:rPr>
              <a:t>Flu</a:t>
            </a:r>
            <a:r>
              <a:rPr lang="es-EC" sz="1100" i="1" dirty="0">
                <a:solidFill>
                  <a:schemeClr val="accent1"/>
                </a:solidFill>
              </a:rPr>
              <a:t>))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154" y="1795079"/>
            <a:ext cx="3632547" cy="3083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2137E29-D7BE-A3E8-9F8A-0A8473CDCF45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E3CFC6-911B-6C41-7E57-4814855D8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BCE628C-CBD8-C291-6678-75880DE1D16E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91B7E7-5C43-22BA-0404-152D4D3DA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5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5" y="190225"/>
            <a:ext cx="9971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Fallecidos por COVID-19 por SE y grupo de edad. Ecuador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C420CE-4FBB-4BB1-962D-BEC845221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4" t="21691" r="19096" b="10270"/>
          <a:stretch/>
        </p:blipFill>
        <p:spPr>
          <a:xfrm>
            <a:off x="1987185" y="1291120"/>
            <a:ext cx="7826820" cy="48020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19AB70F-0A99-FFD8-C69D-4E12E1041CB5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3648993-C645-16C6-2CB9-AA6E6E5F0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4FA29E-9607-E1CB-39F5-ACE7EDDC15BA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FDD600-4B9E-9A20-55E7-D84351CBA4C1}"/>
              </a:ext>
            </a:extLst>
          </p:cNvPr>
          <p:cNvSpPr/>
          <p:nvPr/>
        </p:nvSpPr>
        <p:spPr>
          <a:xfrm>
            <a:off x="307792" y="64381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A02602-15D6-F165-04BE-CCE9EFDC7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67" y="65111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25599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9317879" y="1356846"/>
            <a:ext cx="2670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7FFE44-FE73-4D4D-9E78-2DEB3D463E29}"/>
              </a:ext>
            </a:extLst>
          </p:cNvPr>
          <p:cNvSpPr txBox="1"/>
          <p:nvPr/>
        </p:nvSpPr>
        <p:spPr>
          <a:xfrm>
            <a:off x="186411" y="281847"/>
            <a:ext cx="942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fontAlgn="ctr">
              <a:defRPr sz="2400" b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Fallecidos por COVID-19 según año, Ecuador 2020-2023</a:t>
            </a: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0B5B4D-052B-44CD-9C98-9594BFA85DF2}"/>
              </a:ext>
            </a:extLst>
          </p:cNvPr>
          <p:cNvSpPr txBox="1"/>
          <p:nvPr/>
        </p:nvSpPr>
        <p:spPr>
          <a:xfrm>
            <a:off x="186411" y="625477"/>
            <a:ext cx="9425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fontAlgn="ctr">
              <a:defRPr sz="2400" b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/>
              <a:t>*se usa fallecidos confirmados y probables </a:t>
            </a:r>
            <a:endParaRPr lang="en-US" sz="1200" dirty="0"/>
          </a:p>
        </p:txBody>
      </p:sp>
      <p:sp>
        <p:nvSpPr>
          <p:cNvPr id="10" name="Rectángulo 9"/>
          <p:cNvSpPr/>
          <p:nvPr/>
        </p:nvSpPr>
        <p:spPr>
          <a:xfrm>
            <a:off x="9317879" y="2807986"/>
            <a:ext cx="27267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Reporte del Sistema Integrado de Vigilancia Epidemiológica (SIVE) del Ministerio de Salud Pública (sistemas ViEpi + COVID-19-PCR + Sistema de vigilancia integrada de COVID y otro virus respiratorios (PAHO-</a:t>
            </a:r>
            <a:r>
              <a:rPr lang="es-EC" sz="1100" i="1" dirty="0" err="1">
                <a:solidFill>
                  <a:schemeClr val="accent1"/>
                </a:solidFill>
              </a:rPr>
              <a:t>Flu</a:t>
            </a:r>
            <a:r>
              <a:rPr lang="es-EC" sz="1100" i="1" dirty="0">
                <a:solidFill>
                  <a:schemeClr val="accent1"/>
                </a:solidFill>
              </a:rPr>
              <a:t>))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751" y="1594725"/>
            <a:ext cx="3770117" cy="4979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2" y="1439716"/>
            <a:ext cx="9211197" cy="51596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FDBCF11-ED64-FA35-9AFF-1B16F4658FFF}"/>
              </a:ext>
            </a:extLst>
          </p:cNvPr>
          <p:cNvSpPr/>
          <p:nvPr/>
        </p:nvSpPr>
        <p:spPr>
          <a:xfrm>
            <a:off x="9317879" y="5833241"/>
            <a:ext cx="2630867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6EFE691-A4FF-E67F-288C-9B6EAD223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86A908B-159C-3138-F101-70C7A4B54CEF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B2F804-EAB1-96AC-077C-2B0B6FCF5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elogramo 48">
            <a:extLst>
              <a:ext uri="{FF2B5EF4-FFF2-40B4-BE49-F238E27FC236}">
                <a16:creationId xmlns:a16="http://schemas.microsoft.com/office/drawing/2014/main" id="{E9042D6D-FBE9-44EE-BF1A-2A8104454A00}"/>
              </a:ext>
            </a:extLst>
          </p:cNvPr>
          <p:cNvSpPr/>
          <p:nvPr/>
        </p:nvSpPr>
        <p:spPr>
          <a:xfrm rot="10800000">
            <a:off x="4649101" y="870658"/>
            <a:ext cx="7922080" cy="441912"/>
          </a:xfrm>
          <a:prstGeom prst="parallelogram">
            <a:avLst/>
          </a:prstGeom>
          <a:solidFill>
            <a:srgbClr val="0A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A67D24-6F2A-4E4E-B056-6CD2473D72A6}"/>
              </a:ext>
            </a:extLst>
          </p:cNvPr>
          <p:cNvSpPr/>
          <p:nvPr/>
        </p:nvSpPr>
        <p:spPr>
          <a:xfrm>
            <a:off x="-55517" y="-75864"/>
            <a:ext cx="12301439" cy="122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pic>
        <p:nvPicPr>
          <p:cNvPr id="13" name="Gráfico 3">
            <a:extLst>
              <a:ext uri="{FF2B5EF4-FFF2-40B4-BE49-F238E27FC236}">
                <a16:creationId xmlns:a16="http://schemas.microsoft.com/office/drawing/2014/main" id="{1D6D2B5C-E973-418F-8A30-CE5986FEC62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240619" y="-120310"/>
            <a:ext cx="1050547" cy="1036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3B272-60E7-4206-B5F8-CA61EF719955}"/>
              </a:ext>
            </a:extLst>
          </p:cNvPr>
          <p:cNvSpPr txBox="1"/>
          <p:nvPr/>
        </p:nvSpPr>
        <p:spPr>
          <a:xfrm>
            <a:off x="287355" y="190225"/>
            <a:ext cx="10953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por semana de toma de muestra de los </a:t>
            </a:r>
            <a:r>
              <a:rPr lang="es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sublinajes</a:t>
            </a:r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Ómicron</a:t>
            </a:r>
            <a:r>
              <a:rPr lang="es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Ecuador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C7F4821-6899-4A1D-A5AC-8C11BB92687D}"/>
              </a:ext>
            </a:extLst>
          </p:cNvPr>
          <p:cNvSpPr/>
          <p:nvPr/>
        </p:nvSpPr>
        <p:spPr>
          <a:xfrm>
            <a:off x="8320574" y="2517988"/>
            <a:ext cx="3445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spc="-5" dirty="0">
                <a:solidFill>
                  <a:srgbClr val="FF0000"/>
                </a:solidFill>
                <a:latin typeface="Arial"/>
                <a:cs typeface="Arial"/>
              </a:rPr>
              <a:t>Los datos o indicadores presentados se generan con información provisional que están sujetos a ajustes por registro posteriores o validación.</a:t>
            </a:r>
            <a:endParaRPr lang="es-MX" sz="12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2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200" dirty="0"/>
          </a:p>
        </p:txBody>
      </p:sp>
      <p:sp>
        <p:nvSpPr>
          <p:cNvPr id="4" name="Rectángulo 3"/>
          <p:cNvSpPr/>
          <p:nvPr/>
        </p:nvSpPr>
        <p:spPr>
          <a:xfrm>
            <a:off x="8320575" y="3747988"/>
            <a:ext cx="34453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i="1" dirty="0">
                <a:solidFill>
                  <a:schemeClr val="accent1"/>
                </a:solidFill>
              </a:rPr>
              <a:t>Fuente: </a:t>
            </a:r>
            <a:r>
              <a:rPr lang="es-ES" sz="1100" i="1" dirty="0">
                <a:solidFill>
                  <a:schemeClr val="accent1"/>
                </a:solidFill>
              </a:rPr>
              <a:t>Instituto Nacional de Investigación en Salud Pública-INSPI- Dr. Leopoldo </a:t>
            </a:r>
            <a:r>
              <a:rPr lang="es-ES" sz="1100" i="1" dirty="0" err="1">
                <a:solidFill>
                  <a:schemeClr val="accent1"/>
                </a:solidFill>
              </a:rPr>
              <a:t>Izquieta</a:t>
            </a:r>
            <a:r>
              <a:rPr lang="es-ES" sz="1100" i="1" dirty="0">
                <a:solidFill>
                  <a:schemeClr val="accent1"/>
                </a:solidFill>
              </a:rPr>
              <a:t> Pérez (</a:t>
            </a:r>
            <a:r>
              <a:rPr lang="es-EC" sz="1100" i="1" dirty="0">
                <a:solidFill>
                  <a:schemeClr val="accent1"/>
                </a:solidFill>
              </a:rPr>
              <a:t>INSPI) (GISAID </a:t>
            </a:r>
            <a:r>
              <a:rPr lang="es-EC" sz="1100" i="1" dirty="0" err="1">
                <a:solidFill>
                  <a:schemeClr val="accent1"/>
                </a:solidFill>
              </a:rPr>
              <a:t>EpiFlu</a:t>
            </a:r>
            <a:r>
              <a:rPr lang="es-EC" sz="1100" i="1" dirty="0">
                <a:solidFill>
                  <a:schemeClr val="accent1"/>
                </a:solidFill>
              </a:rPr>
              <a:t>™</a:t>
            </a:r>
            <a:r>
              <a:rPr lang="es-US" sz="1100" i="1" dirty="0">
                <a:solidFill>
                  <a:schemeClr val="accent1"/>
                </a:solidFill>
              </a:rPr>
              <a:t> (</a:t>
            </a:r>
            <a:r>
              <a:rPr lang="en-US" sz="1100" i="1" dirty="0">
                <a:solidFill>
                  <a:schemeClr val="accent1"/>
                </a:solidFill>
              </a:rPr>
              <a:t>Global initiative on Sharing All Influenza Data) + </a:t>
            </a:r>
            <a:r>
              <a:rPr lang="en-US" sz="1100" i="1" dirty="0" err="1">
                <a:solidFill>
                  <a:schemeClr val="accent1"/>
                </a:solidFill>
              </a:rPr>
              <a:t>archivo</a:t>
            </a:r>
            <a:r>
              <a:rPr lang="en-US" sz="1100" i="1" dirty="0">
                <a:solidFill>
                  <a:schemeClr val="accent1"/>
                </a:solidFill>
              </a:rPr>
              <a:t> de </a:t>
            </a:r>
            <a:r>
              <a:rPr lang="en-US" sz="1100" i="1" dirty="0" err="1">
                <a:solidFill>
                  <a:schemeClr val="accent1"/>
                </a:solidFill>
              </a:rPr>
              <a:t>genómica</a:t>
            </a:r>
            <a:r>
              <a:rPr lang="en-US" sz="1100" i="1" dirty="0">
                <a:solidFill>
                  <a:schemeClr val="accent1"/>
                </a:solidFill>
              </a:rPr>
              <a:t>)</a:t>
            </a:r>
          </a:p>
          <a:p>
            <a:endParaRPr lang="en-US" sz="1100" i="1" dirty="0">
              <a:solidFill>
                <a:schemeClr val="accent1"/>
              </a:solidFill>
            </a:endParaRPr>
          </a:p>
          <a:p>
            <a:r>
              <a:rPr lang="en-US" sz="1100" i="1" dirty="0" err="1">
                <a:solidFill>
                  <a:schemeClr val="accent1"/>
                </a:solidFill>
              </a:rPr>
              <a:t>Fecha</a:t>
            </a:r>
            <a:r>
              <a:rPr lang="en-US" sz="1100" i="1" dirty="0">
                <a:solidFill>
                  <a:schemeClr val="accent1"/>
                </a:solidFill>
              </a:rPr>
              <a:t> de </a:t>
            </a:r>
            <a:r>
              <a:rPr lang="en-US" sz="1100" i="1" dirty="0" err="1">
                <a:solidFill>
                  <a:schemeClr val="accent1"/>
                </a:solidFill>
              </a:rPr>
              <a:t>última</a:t>
            </a:r>
            <a:r>
              <a:rPr lang="en-US" sz="1100" i="1" dirty="0">
                <a:solidFill>
                  <a:schemeClr val="accent1"/>
                </a:solidFill>
              </a:rPr>
              <a:t> </a:t>
            </a:r>
            <a:r>
              <a:rPr lang="en-US" sz="1100" i="1" dirty="0" err="1">
                <a:solidFill>
                  <a:schemeClr val="accent1"/>
                </a:solidFill>
              </a:rPr>
              <a:t>actualización</a:t>
            </a:r>
            <a:r>
              <a:rPr lang="en-US" sz="1100" i="1" dirty="0">
                <a:solidFill>
                  <a:schemeClr val="accent1"/>
                </a:solidFill>
              </a:rPr>
              <a:t>: 27 de </a:t>
            </a:r>
            <a:r>
              <a:rPr lang="en-US" sz="1100" i="1" dirty="0" err="1">
                <a:solidFill>
                  <a:schemeClr val="accent1"/>
                </a:solidFill>
              </a:rPr>
              <a:t>enero</a:t>
            </a:r>
            <a:r>
              <a:rPr lang="en-US" sz="1100" i="1" dirty="0">
                <a:solidFill>
                  <a:schemeClr val="accent1"/>
                </a:solidFill>
              </a:rPr>
              <a:t> de 2023</a:t>
            </a:r>
            <a:endParaRPr lang="es-US" sz="1100" i="1" dirty="0">
              <a:solidFill>
                <a:schemeClr val="accent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4032009-65BC-480C-AF1B-B25C6C34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11" y="1572242"/>
            <a:ext cx="6711932" cy="48799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DC9A68D-5AB2-B2C1-D02B-526F0C25893F}"/>
              </a:ext>
            </a:extLst>
          </p:cNvPr>
          <p:cNvSpPr/>
          <p:nvPr/>
        </p:nvSpPr>
        <p:spPr>
          <a:xfrm>
            <a:off x="9186041" y="5833241"/>
            <a:ext cx="2762705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274615A-EE8E-1349-BA49-173D1645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B27209F-360D-9DEA-DA95-7878FA49A8D6}"/>
              </a:ext>
            </a:extLst>
          </p:cNvPr>
          <p:cNvSpPr/>
          <p:nvPr/>
        </p:nvSpPr>
        <p:spPr>
          <a:xfrm>
            <a:off x="155392" y="6285759"/>
            <a:ext cx="2976691" cy="3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EE7A32-8958-5378-F2D1-3045B5069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67" y="6358758"/>
            <a:ext cx="2503476" cy="1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7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1808</Words>
  <Application>Microsoft Macintosh PowerPoint</Application>
  <PresentationFormat>Panorámica</PresentationFormat>
  <Paragraphs>274</Paragraphs>
  <Slides>28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Gotham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583</cp:revision>
  <dcterms:created xsi:type="dcterms:W3CDTF">2021-05-27T23:45:58Z</dcterms:created>
  <dcterms:modified xsi:type="dcterms:W3CDTF">2023-02-07T22:34:47Z</dcterms:modified>
</cp:coreProperties>
</file>