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3"/>
  </p:notesMasterIdLst>
  <p:sldIdLst>
    <p:sldId id="266" r:id="rId3"/>
    <p:sldId id="346" r:id="rId4"/>
    <p:sldId id="347" r:id="rId5"/>
    <p:sldId id="428" r:id="rId6"/>
    <p:sldId id="351" r:id="rId7"/>
    <p:sldId id="325" r:id="rId8"/>
    <p:sldId id="306" r:id="rId9"/>
    <p:sldId id="448" r:id="rId10"/>
    <p:sldId id="431" r:id="rId11"/>
    <p:sldId id="438" r:id="rId12"/>
    <p:sldId id="437" r:id="rId13"/>
    <p:sldId id="440" r:id="rId14"/>
    <p:sldId id="439" r:id="rId15"/>
    <p:sldId id="451" r:id="rId16"/>
    <p:sldId id="454" r:id="rId17"/>
    <p:sldId id="453" r:id="rId18"/>
    <p:sldId id="452" r:id="rId19"/>
    <p:sldId id="317" r:id="rId20"/>
    <p:sldId id="339" r:id="rId21"/>
    <p:sldId id="334" r:id="rId22"/>
    <p:sldId id="445" r:id="rId23"/>
    <p:sldId id="345" r:id="rId24"/>
    <p:sldId id="449" r:id="rId25"/>
    <p:sldId id="450" r:id="rId26"/>
    <p:sldId id="442" r:id="rId27"/>
    <p:sldId id="443" r:id="rId28"/>
    <p:sldId id="444" r:id="rId29"/>
    <p:sldId id="289" r:id="rId30"/>
    <p:sldId id="460" r:id="rId31"/>
    <p:sldId id="456" r:id="rId32"/>
  </p:sldIdLst>
  <p:sldSz cx="10693400" cy="7562850"/>
  <p:notesSz cx="9928225" cy="679767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5C"/>
    <a:srgbClr val="2D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9" autoAdjust="0"/>
    <p:restoredTop sz="94397" autoAdjust="0"/>
  </p:normalViewPr>
  <p:slideViewPr>
    <p:cSldViewPr>
      <p:cViewPr>
        <p:scale>
          <a:sx n="125" d="100"/>
          <a:sy n="125" d="100"/>
        </p:scale>
        <p:origin x="-594" y="-21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haira.rivadeneira\Downloads\Base_genomica_anonimizada_4-03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NVSP\03_Analitica\ecu_cvd19\Vacunas\Informaci&#243;n%20vacunas%20COVID%2020-12-2021\ecu_cvd19_css_mrt_se_vacunas_2022021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NVSP\04_Bases\dfn\UTE_CISPEC_dfn_exc_2020_2021_mes_2021091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[Base_genomica_anonimizada_4-03-2022.xlsx]tabla!TablaDinámica1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tabla!$B$52:$B$53</c:f>
              <c:strCache>
                <c:ptCount val="1"/>
                <c:pt idx="0">
                  <c:v>ALPHA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tabla!$B$54:$B$112</c:f>
              <c:numCache>
                <c:formatCode>General</c:formatCode>
                <c:ptCount val="57"/>
                <c:pt idx="0">
                  <c:v>3</c:v>
                </c:pt>
                <c:pt idx="1">
                  <c:v>5</c:v>
                </c:pt>
                <c:pt idx="4">
                  <c:v>1</c:v>
                </c:pt>
                <c:pt idx="7">
                  <c:v>1</c:v>
                </c:pt>
                <c:pt idx="9">
                  <c:v>5</c:v>
                </c:pt>
                <c:pt idx="10">
                  <c:v>9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10</c:v>
                </c:pt>
                <c:pt idx="15">
                  <c:v>28</c:v>
                </c:pt>
                <c:pt idx="16">
                  <c:v>8</c:v>
                </c:pt>
                <c:pt idx="17">
                  <c:v>4</c:v>
                </c:pt>
                <c:pt idx="18">
                  <c:v>8</c:v>
                </c:pt>
                <c:pt idx="19">
                  <c:v>13</c:v>
                </c:pt>
                <c:pt idx="20">
                  <c:v>11</c:v>
                </c:pt>
                <c:pt idx="21">
                  <c:v>5</c:v>
                </c:pt>
                <c:pt idx="22">
                  <c:v>10</c:v>
                </c:pt>
                <c:pt idx="23">
                  <c:v>14</c:v>
                </c:pt>
                <c:pt idx="24">
                  <c:v>31</c:v>
                </c:pt>
                <c:pt idx="25">
                  <c:v>28</c:v>
                </c:pt>
                <c:pt idx="26">
                  <c:v>11</c:v>
                </c:pt>
                <c:pt idx="27">
                  <c:v>17</c:v>
                </c:pt>
                <c:pt idx="28">
                  <c:v>9</c:v>
                </c:pt>
                <c:pt idx="29">
                  <c:v>6</c:v>
                </c:pt>
                <c:pt idx="30">
                  <c:v>3</c:v>
                </c:pt>
                <c:pt idx="31">
                  <c:v>2</c:v>
                </c:pt>
                <c:pt idx="3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0-4372-8AF3-83C509E00CDD}"/>
            </c:ext>
          </c:extLst>
        </c:ser>
        <c:ser>
          <c:idx val="1"/>
          <c:order val="1"/>
          <c:tx>
            <c:strRef>
              <c:f>tabla!$C$52:$C$53</c:f>
              <c:strCache>
                <c:ptCount val="1"/>
                <c:pt idx="0">
                  <c:v>DELTA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tabla!$C$54:$C$112</c:f>
              <c:numCache>
                <c:formatCode>General</c:formatCode>
                <c:ptCount val="57"/>
                <c:pt idx="21">
                  <c:v>7</c:v>
                </c:pt>
                <c:pt idx="22">
                  <c:v>5</c:v>
                </c:pt>
                <c:pt idx="23">
                  <c:v>12</c:v>
                </c:pt>
                <c:pt idx="24">
                  <c:v>37</c:v>
                </c:pt>
                <c:pt idx="25">
                  <c:v>51</c:v>
                </c:pt>
                <c:pt idx="26">
                  <c:v>61</c:v>
                </c:pt>
                <c:pt idx="27">
                  <c:v>46</c:v>
                </c:pt>
                <c:pt idx="28">
                  <c:v>48</c:v>
                </c:pt>
                <c:pt idx="29">
                  <c:v>97</c:v>
                </c:pt>
                <c:pt idx="30">
                  <c:v>105</c:v>
                </c:pt>
                <c:pt idx="31">
                  <c:v>83</c:v>
                </c:pt>
                <c:pt idx="32">
                  <c:v>33</c:v>
                </c:pt>
                <c:pt idx="33">
                  <c:v>72</c:v>
                </c:pt>
                <c:pt idx="34">
                  <c:v>90</c:v>
                </c:pt>
                <c:pt idx="35">
                  <c:v>84</c:v>
                </c:pt>
                <c:pt idx="36">
                  <c:v>48</c:v>
                </c:pt>
                <c:pt idx="37">
                  <c:v>58</c:v>
                </c:pt>
                <c:pt idx="38">
                  <c:v>36</c:v>
                </c:pt>
                <c:pt idx="39">
                  <c:v>45</c:v>
                </c:pt>
                <c:pt idx="40">
                  <c:v>38</c:v>
                </c:pt>
                <c:pt idx="41">
                  <c:v>15</c:v>
                </c:pt>
                <c:pt idx="42">
                  <c:v>33</c:v>
                </c:pt>
                <c:pt idx="43">
                  <c:v>22</c:v>
                </c:pt>
                <c:pt idx="44">
                  <c:v>18</c:v>
                </c:pt>
                <c:pt idx="45">
                  <c:v>65</c:v>
                </c:pt>
                <c:pt idx="46">
                  <c:v>34</c:v>
                </c:pt>
                <c:pt idx="47">
                  <c:v>18</c:v>
                </c:pt>
                <c:pt idx="48">
                  <c:v>14</c:v>
                </c:pt>
                <c:pt idx="49">
                  <c:v>32</c:v>
                </c:pt>
                <c:pt idx="50">
                  <c:v>13</c:v>
                </c:pt>
                <c:pt idx="52">
                  <c:v>4</c:v>
                </c:pt>
                <c:pt idx="53">
                  <c:v>1</c:v>
                </c:pt>
                <c:pt idx="5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0-4372-8AF3-83C509E00CDD}"/>
            </c:ext>
          </c:extLst>
        </c:ser>
        <c:ser>
          <c:idx val="2"/>
          <c:order val="2"/>
          <c:tx>
            <c:strRef>
              <c:f>tabla!$D$52:$D$53</c:f>
              <c:strCache>
                <c:ptCount val="1"/>
                <c:pt idx="0">
                  <c:v>GAMMA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tabla!$D$54:$D$112</c:f>
              <c:numCache>
                <c:formatCode>General</c:formatCode>
                <c:ptCount val="57"/>
                <c:pt idx="1">
                  <c:v>1</c:v>
                </c:pt>
                <c:pt idx="9">
                  <c:v>6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4</c:v>
                </c:pt>
                <c:pt idx="16">
                  <c:v>3</c:v>
                </c:pt>
                <c:pt idx="17">
                  <c:v>1</c:v>
                </c:pt>
                <c:pt idx="18">
                  <c:v>5</c:v>
                </c:pt>
                <c:pt idx="19">
                  <c:v>15</c:v>
                </c:pt>
                <c:pt idx="20">
                  <c:v>4</c:v>
                </c:pt>
                <c:pt idx="21">
                  <c:v>8</c:v>
                </c:pt>
                <c:pt idx="22">
                  <c:v>25</c:v>
                </c:pt>
                <c:pt idx="23">
                  <c:v>51</c:v>
                </c:pt>
                <c:pt idx="24">
                  <c:v>46</c:v>
                </c:pt>
                <c:pt idx="25">
                  <c:v>38</c:v>
                </c:pt>
                <c:pt idx="26">
                  <c:v>31</c:v>
                </c:pt>
                <c:pt idx="27">
                  <c:v>44</c:v>
                </c:pt>
                <c:pt idx="28">
                  <c:v>11</c:v>
                </c:pt>
                <c:pt idx="29">
                  <c:v>16</c:v>
                </c:pt>
                <c:pt idx="30">
                  <c:v>8</c:v>
                </c:pt>
                <c:pt idx="31">
                  <c:v>3</c:v>
                </c:pt>
                <c:pt idx="32">
                  <c:v>2</c:v>
                </c:pt>
                <c:pt idx="33">
                  <c:v>3</c:v>
                </c:pt>
                <c:pt idx="34">
                  <c:v>2</c:v>
                </c:pt>
                <c:pt idx="35">
                  <c:v>4</c:v>
                </c:pt>
                <c:pt idx="4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0-4372-8AF3-83C509E00CDD}"/>
            </c:ext>
          </c:extLst>
        </c:ser>
        <c:ser>
          <c:idx val="3"/>
          <c:order val="3"/>
          <c:tx>
            <c:strRef>
              <c:f>tabla!$E$52:$E$53</c:f>
              <c:strCache>
                <c:ptCount val="1"/>
                <c:pt idx="0">
                  <c:v>IOTA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tabla!$E$54:$E$112</c:f>
              <c:numCache>
                <c:formatCode>General</c:formatCode>
                <c:ptCount val="57"/>
                <c:pt idx="5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7</c:v>
                </c:pt>
                <c:pt idx="15">
                  <c:v>26</c:v>
                </c:pt>
                <c:pt idx="16">
                  <c:v>11</c:v>
                </c:pt>
                <c:pt idx="17">
                  <c:v>10</c:v>
                </c:pt>
                <c:pt idx="18">
                  <c:v>24</c:v>
                </c:pt>
                <c:pt idx="19">
                  <c:v>26</c:v>
                </c:pt>
                <c:pt idx="20">
                  <c:v>28</c:v>
                </c:pt>
                <c:pt idx="21">
                  <c:v>10</c:v>
                </c:pt>
                <c:pt idx="22">
                  <c:v>41</c:v>
                </c:pt>
                <c:pt idx="23">
                  <c:v>36</c:v>
                </c:pt>
                <c:pt idx="24">
                  <c:v>40</c:v>
                </c:pt>
                <c:pt idx="25">
                  <c:v>23</c:v>
                </c:pt>
                <c:pt idx="26">
                  <c:v>14</c:v>
                </c:pt>
                <c:pt idx="27">
                  <c:v>20</c:v>
                </c:pt>
                <c:pt idx="28">
                  <c:v>2</c:v>
                </c:pt>
                <c:pt idx="29">
                  <c:v>14</c:v>
                </c:pt>
                <c:pt idx="30">
                  <c:v>8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70-4372-8AF3-83C509E00CDD}"/>
            </c:ext>
          </c:extLst>
        </c:ser>
        <c:ser>
          <c:idx val="4"/>
          <c:order val="4"/>
          <c:tx>
            <c:strRef>
              <c:f>tabla!$F$52:$F$53</c:f>
              <c:strCache>
                <c:ptCount val="1"/>
                <c:pt idx="0">
                  <c:v>LAMBDA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tabla!$F$54:$F$112</c:f>
              <c:numCache>
                <c:formatCode>General</c:formatCode>
                <c:ptCount val="57"/>
                <c:pt idx="6">
                  <c:v>1</c:v>
                </c:pt>
                <c:pt idx="10">
                  <c:v>1</c:v>
                </c:pt>
                <c:pt idx="12">
                  <c:v>1</c:v>
                </c:pt>
                <c:pt idx="15">
                  <c:v>12</c:v>
                </c:pt>
                <c:pt idx="16">
                  <c:v>6</c:v>
                </c:pt>
                <c:pt idx="18">
                  <c:v>10</c:v>
                </c:pt>
                <c:pt idx="19">
                  <c:v>11</c:v>
                </c:pt>
                <c:pt idx="20">
                  <c:v>5</c:v>
                </c:pt>
                <c:pt idx="21">
                  <c:v>13</c:v>
                </c:pt>
                <c:pt idx="22">
                  <c:v>27</c:v>
                </c:pt>
                <c:pt idx="23">
                  <c:v>22</c:v>
                </c:pt>
                <c:pt idx="24">
                  <c:v>56</c:v>
                </c:pt>
                <c:pt idx="25">
                  <c:v>29</c:v>
                </c:pt>
                <c:pt idx="26">
                  <c:v>15</c:v>
                </c:pt>
                <c:pt idx="27">
                  <c:v>28</c:v>
                </c:pt>
                <c:pt idx="28">
                  <c:v>19</c:v>
                </c:pt>
                <c:pt idx="29">
                  <c:v>18</c:v>
                </c:pt>
                <c:pt idx="30">
                  <c:v>15</c:v>
                </c:pt>
                <c:pt idx="31">
                  <c:v>5</c:v>
                </c:pt>
                <c:pt idx="32">
                  <c:v>2</c:v>
                </c:pt>
                <c:pt idx="33">
                  <c:v>1</c:v>
                </c:pt>
                <c:pt idx="34">
                  <c:v>4</c:v>
                </c:pt>
                <c:pt idx="35">
                  <c:v>1</c:v>
                </c:pt>
                <c:pt idx="36">
                  <c:v>1</c:v>
                </c:pt>
                <c:pt idx="4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0-4372-8AF3-83C509E00CDD}"/>
            </c:ext>
          </c:extLst>
        </c:ser>
        <c:ser>
          <c:idx val="5"/>
          <c:order val="5"/>
          <c:tx>
            <c:strRef>
              <c:f>tabla!$G$52:$G$53</c:f>
              <c:strCache>
                <c:ptCount val="1"/>
                <c:pt idx="0">
                  <c:v>MU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tabla!$G$54:$G$112</c:f>
              <c:numCache>
                <c:formatCode>General</c:formatCode>
                <c:ptCount val="57"/>
                <c:pt idx="15">
                  <c:v>2</c:v>
                </c:pt>
                <c:pt idx="17">
                  <c:v>1</c:v>
                </c:pt>
                <c:pt idx="18">
                  <c:v>5</c:v>
                </c:pt>
                <c:pt idx="19">
                  <c:v>8</c:v>
                </c:pt>
                <c:pt idx="20">
                  <c:v>10</c:v>
                </c:pt>
                <c:pt idx="21">
                  <c:v>12</c:v>
                </c:pt>
                <c:pt idx="22">
                  <c:v>34</c:v>
                </c:pt>
                <c:pt idx="23">
                  <c:v>32</c:v>
                </c:pt>
                <c:pt idx="24">
                  <c:v>52</c:v>
                </c:pt>
                <c:pt idx="25">
                  <c:v>50</c:v>
                </c:pt>
                <c:pt idx="26">
                  <c:v>49</c:v>
                </c:pt>
                <c:pt idx="27">
                  <c:v>72</c:v>
                </c:pt>
                <c:pt idx="28">
                  <c:v>39</c:v>
                </c:pt>
                <c:pt idx="29">
                  <c:v>70</c:v>
                </c:pt>
                <c:pt idx="30">
                  <c:v>30</c:v>
                </c:pt>
                <c:pt idx="31">
                  <c:v>29</c:v>
                </c:pt>
                <c:pt idx="32">
                  <c:v>12</c:v>
                </c:pt>
                <c:pt idx="33">
                  <c:v>12</c:v>
                </c:pt>
                <c:pt idx="34">
                  <c:v>5</c:v>
                </c:pt>
                <c:pt idx="35">
                  <c:v>4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5</c:v>
                </c:pt>
                <c:pt idx="40">
                  <c:v>1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70-4372-8AF3-83C509E00CDD}"/>
            </c:ext>
          </c:extLst>
        </c:ser>
        <c:ser>
          <c:idx val="6"/>
          <c:order val="6"/>
          <c:tx>
            <c:strRef>
              <c:f>tabla!$H$52:$H$53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tabla!$H$54:$H$112</c:f>
              <c:numCache>
                <c:formatCode>General</c:formatCode>
                <c:ptCount val="57"/>
                <c:pt idx="29">
                  <c:v>1</c:v>
                </c:pt>
                <c:pt idx="3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F70-4372-8AF3-83C509E00CDD}"/>
            </c:ext>
          </c:extLst>
        </c:ser>
        <c:ser>
          <c:idx val="7"/>
          <c:order val="7"/>
          <c:tx>
            <c:strRef>
              <c:f>tabla!$I$52:$I$53</c:f>
              <c:strCache>
                <c:ptCount val="1"/>
                <c:pt idx="0">
                  <c:v>OMICRON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tabla!$I$54:$I$112</c:f>
              <c:numCache>
                <c:formatCode>General</c:formatCode>
                <c:ptCount val="57"/>
                <c:pt idx="44">
                  <c:v>1</c:v>
                </c:pt>
                <c:pt idx="45">
                  <c:v>4</c:v>
                </c:pt>
                <c:pt idx="46">
                  <c:v>21</c:v>
                </c:pt>
                <c:pt idx="47">
                  <c:v>45</c:v>
                </c:pt>
                <c:pt idx="48">
                  <c:v>16</c:v>
                </c:pt>
                <c:pt idx="49">
                  <c:v>130</c:v>
                </c:pt>
                <c:pt idx="50">
                  <c:v>142</c:v>
                </c:pt>
                <c:pt idx="51">
                  <c:v>80</c:v>
                </c:pt>
                <c:pt idx="52">
                  <c:v>197</c:v>
                </c:pt>
                <c:pt idx="53">
                  <c:v>221</c:v>
                </c:pt>
                <c:pt idx="54">
                  <c:v>86</c:v>
                </c:pt>
                <c:pt idx="55">
                  <c:v>51</c:v>
                </c:pt>
                <c:pt idx="5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70-4372-8AF3-83C509E00CDD}"/>
            </c:ext>
          </c:extLst>
        </c:ser>
        <c:ser>
          <c:idx val="8"/>
          <c:order val="8"/>
          <c:tx>
            <c:strRef>
              <c:f>tabla!$J$52:$J$53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tabla!$A$54:$A$112</c:f>
              <c:multiLvlStrCache>
                <c:ptCount val="57"/>
                <c:lvl>
                  <c:pt idx="0">
                    <c:v>1</c:v>
                  </c:pt>
                  <c:pt idx="1">
                    <c:v>3</c:v>
                  </c:pt>
                  <c:pt idx="2">
                    <c:v>5</c:v>
                  </c:pt>
                  <c:pt idx="3">
                    <c:v>6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12</c:v>
                  </c:pt>
                  <c:pt idx="9">
                    <c:v>13</c:v>
                  </c:pt>
                  <c:pt idx="10">
                    <c:v>14</c:v>
                  </c:pt>
                  <c:pt idx="11">
                    <c:v>15</c:v>
                  </c:pt>
                  <c:pt idx="12">
                    <c:v>16</c:v>
                  </c:pt>
                  <c:pt idx="13">
                    <c:v>17</c:v>
                  </c:pt>
                  <c:pt idx="14">
                    <c:v>18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22</c:v>
                  </c:pt>
                  <c:pt idx="19">
                    <c:v>23</c:v>
                  </c:pt>
                  <c:pt idx="20">
                    <c:v>24</c:v>
                  </c:pt>
                  <c:pt idx="21">
                    <c:v>25</c:v>
                  </c:pt>
                  <c:pt idx="22">
                    <c:v>26</c:v>
                  </c:pt>
                  <c:pt idx="23">
                    <c:v>27</c:v>
                  </c:pt>
                  <c:pt idx="24">
                    <c:v>28</c:v>
                  </c:pt>
                  <c:pt idx="25">
                    <c:v>29</c:v>
                  </c:pt>
                  <c:pt idx="26">
                    <c:v>30</c:v>
                  </c:pt>
                  <c:pt idx="27">
                    <c:v>31</c:v>
                  </c:pt>
                  <c:pt idx="28">
                    <c:v>32</c:v>
                  </c:pt>
                  <c:pt idx="29">
                    <c:v>33</c:v>
                  </c:pt>
                  <c:pt idx="30">
                    <c:v>34</c:v>
                  </c:pt>
                  <c:pt idx="31">
                    <c:v>35</c:v>
                  </c:pt>
                  <c:pt idx="32">
                    <c:v>36</c:v>
                  </c:pt>
                  <c:pt idx="33">
                    <c:v>37</c:v>
                  </c:pt>
                  <c:pt idx="34">
                    <c:v>38</c:v>
                  </c:pt>
                  <c:pt idx="35">
                    <c:v>39</c:v>
                  </c:pt>
                  <c:pt idx="36">
                    <c:v>40</c:v>
                  </c:pt>
                  <c:pt idx="37">
                    <c:v>41</c:v>
                  </c:pt>
                  <c:pt idx="38">
                    <c:v>42</c:v>
                  </c:pt>
                  <c:pt idx="39">
                    <c:v>43</c:v>
                  </c:pt>
                  <c:pt idx="40">
                    <c:v>44</c:v>
                  </c:pt>
                  <c:pt idx="41">
                    <c:v>45</c:v>
                  </c:pt>
                  <c:pt idx="42">
                    <c:v>46</c:v>
                  </c:pt>
                  <c:pt idx="43">
                    <c:v>47</c:v>
                  </c:pt>
                  <c:pt idx="44">
                    <c:v>48</c:v>
                  </c:pt>
                  <c:pt idx="45">
                    <c:v>49</c:v>
                  </c:pt>
                  <c:pt idx="46">
                    <c:v>50</c:v>
                  </c:pt>
                  <c:pt idx="47">
                    <c:v>51</c:v>
                  </c:pt>
                  <c:pt idx="48">
                    <c:v>52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</c:lvl>
                <c:lvl>
                  <c:pt idx="0">
                    <c:v>2021</c:v>
                  </c:pt>
                  <c:pt idx="49">
                    <c:v>2022</c:v>
                  </c:pt>
                </c:lvl>
              </c:multiLvlStrCache>
            </c:multiLvlStrRef>
          </c:cat>
          <c:val>
            <c:numRef>
              <c:f>tabla!$J$54:$J$112</c:f>
              <c:numCache>
                <c:formatCode>General</c:formatCode>
                <c:ptCount val="57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1">
                  <c:v>1</c:v>
                </c:pt>
                <c:pt idx="12">
                  <c:v>2</c:v>
                </c:pt>
                <c:pt idx="14">
                  <c:v>6</c:v>
                </c:pt>
                <c:pt idx="15">
                  <c:v>17</c:v>
                </c:pt>
                <c:pt idx="18">
                  <c:v>3</c:v>
                </c:pt>
                <c:pt idx="19">
                  <c:v>6</c:v>
                </c:pt>
                <c:pt idx="20">
                  <c:v>2</c:v>
                </c:pt>
                <c:pt idx="21">
                  <c:v>1</c:v>
                </c:pt>
                <c:pt idx="22">
                  <c:v>14</c:v>
                </c:pt>
                <c:pt idx="23">
                  <c:v>16</c:v>
                </c:pt>
                <c:pt idx="24">
                  <c:v>31</c:v>
                </c:pt>
                <c:pt idx="25">
                  <c:v>14</c:v>
                </c:pt>
                <c:pt idx="26">
                  <c:v>22</c:v>
                </c:pt>
                <c:pt idx="27">
                  <c:v>10</c:v>
                </c:pt>
                <c:pt idx="28">
                  <c:v>10</c:v>
                </c:pt>
                <c:pt idx="29">
                  <c:v>32</c:v>
                </c:pt>
                <c:pt idx="30">
                  <c:v>2</c:v>
                </c:pt>
                <c:pt idx="31">
                  <c:v>5</c:v>
                </c:pt>
                <c:pt idx="32">
                  <c:v>5</c:v>
                </c:pt>
                <c:pt idx="33">
                  <c:v>1</c:v>
                </c:pt>
                <c:pt idx="34">
                  <c:v>1</c:v>
                </c:pt>
                <c:pt idx="36">
                  <c:v>1</c:v>
                </c:pt>
                <c:pt idx="37">
                  <c:v>1</c:v>
                </c:pt>
                <c:pt idx="42">
                  <c:v>1</c:v>
                </c:pt>
                <c:pt idx="45">
                  <c:v>1</c:v>
                </c:pt>
                <c:pt idx="46">
                  <c:v>1</c:v>
                </c:pt>
                <c:pt idx="49">
                  <c:v>1</c:v>
                </c:pt>
                <c:pt idx="50">
                  <c:v>2</c:v>
                </c:pt>
                <c:pt idx="5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70-4372-8AF3-83C509E00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757120"/>
        <c:axId val="234757680"/>
      </c:barChart>
      <c:catAx>
        <c:axId val="2347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57680"/>
        <c:crosses val="autoZero"/>
        <c:auto val="1"/>
        <c:lblAlgn val="ctr"/>
        <c:lblOffset val="100"/>
        <c:noMultiLvlLbl val="0"/>
      </c:catAx>
      <c:valAx>
        <c:axId val="23475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5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6386701662291E-2"/>
          <c:y val="3.8651182730271127E-2"/>
          <c:w val="0.84218654612617871"/>
          <c:h val="0.84661032477545051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ecu_cvd19_mrt_se_union220211220!$E$1</c:f>
              <c:strCache>
                <c:ptCount val="1"/>
                <c:pt idx="0">
                  <c:v>Fallecidos (confirmados + probables) (eje 2)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6.6583114469742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14-4C6F-B60B-1008038197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ecu_cvd19_mrt_se_union220211220!$B$2:$B$109</c:f>
              <c:numCache>
                <c:formatCode>General</c:formatCode>
                <c:ptCount val="108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53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13</c:v>
                </c:pt>
                <c:pt idx="60">
                  <c:v>14</c:v>
                </c:pt>
                <c:pt idx="61">
                  <c:v>15</c:v>
                </c:pt>
                <c:pt idx="62">
                  <c:v>16</c:v>
                </c:pt>
                <c:pt idx="63">
                  <c:v>17</c:v>
                </c:pt>
                <c:pt idx="64">
                  <c:v>18</c:v>
                </c:pt>
                <c:pt idx="65">
                  <c:v>19</c:v>
                </c:pt>
                <c:pt idx="66">
                  <c:v>20</c:v>
                </c:pt>
                <c:pt idx="67">
                  <c:v>21</c:v>
                </c:pt>
                <c:pt idx="68">
                  <c:v>22</c:v>
                </c:pt>
                <c:pt idx="69">
                  <c:v>23</c:v>
                </c:pt>
                <c:pt idx="70">
                  <c:v>24</c:v>
                </c:pt>
                <c:pt idx="71">
                  <c:v>25</c:v>
                </c:pt>
                <c:pt idx="72">
                  <c:v>26</c:v>
                </c:pt>
                <c:pt idx="73">
                  <c:v>27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31</c:v>
                </c:pt>
                <c:pt idx="78">
                  <c:v>32</c:v>
                </c:pt>
                <c:pt idx="79">
                  <c:v>33</c:v>
                </c:pt>
                <c:pt idx="80">
                  <c:v>34</c:v>
                </c:pt>
                <c:pt idx="81">
                  <c:v>35</c:v>
                </c:pt>
                <c:pt idx="82">
                  <c:v>36</c:v>
                </c:pt>
                <c:pt idx="83">
                  <c:v>37</c:v>
                </c:pt>
                <c:pt idx="84">
                  <c:v>38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42</c:v>
                </c:pt>
                <c:pt idx="89">
                  <c:v>43</c:v>
                </c:pt>
                <c:pt idx="90">
                  <c:v>44</c:v>
                </c:pt>
                <c:pt idx="91">
                  <c:v>45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51</c:v>
                </c:pt>
                <c:pt idx="98">
                  <c:v>52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4</c:v>
                </c:pt>
                <c:pt idx="103">
                  <c:v>5</c:v>
                </c:pt>
                <c:pt idx="104">
                  <c:v>6</c:v>
                </c:pt>
                <c:pt idx="105">
                  <c:v>7</c:v>
                </c:pt>
                <c:pt idx="106">
                  <c:v>8</c:v>
                </c:pt>
                <c:pt idx="107">
                  <c:v>9</c:v>
                </c:pt>
              </c:numCache>
            </c:numRef>
          </c:cat>
          <c:val>
            <c:numRef>
              <c:f>ecu_cvd19_mrt_se_union220211220!$E$2:$E$109</c:f>
              <c:numCache>
                <c:formatCode>General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4">
                  <c:v>43</c:v>
                </c:pt>
                <c:pt idx="5">
                  <c:v>85</c:v>
                </c:pt>
                <c:pt idx="6">
                  <c:v>534</c:v>
                </c:pt>
                <c:pt idx="7">
                  <c:v>1256</c:v>
                </c:pt>
                <c:pt idx="8">
                  <c:v>1102</c:v>
                </c:pt>
                <c:pt idx="9">
                  <c:v>870</c:v>
                </c:pt>
                <c:pt idx="10">
                  <c:v>803</c:v>
                </c:pt>
                <c:pt idx="11">
                  <c:v>638</c:v>
                </c:pt>
                <c:pt idx="12">
                  <c:v>597</c:v>
                </c:pt>
                <c:pt idx="13">
                  <c:v>504</c:v>
                </c:pt>
                <c:pt idx="14">
                  <c:v>422</c:v>
                </c:pt>
                <c:pt idx="15">
                  <c:v>359</c:v>
                </c:pt>
                <c:pt idx="16">
                  <c:v>397</c:v>
                </c:pt>
                <c:pt idx="17">
                  <c:v>389</c:v>
                </c:pt>
                <c:pt idx="18">
                  <c:v>389</c:v>
                </c:pt>
                <c:pt idx="19">
                  <c:v>350</c:v>
                </c:pt>
                <c:pt idx="20">
                  <c:v>365</c:v>
                </c:pt>
                <c:pt idx="21">
                  <c:v>397</c:v>
                </c:pt>
                <c:pt idx="22">
                  <c:v>415</c:v>
                </c:pt>
                <c:pt idx="23">
                  <c:v>441</c:v>
                </c:pt>
                <c:pt idx="24">
                  <c:v>402</c:v>
                </c:pt>
                <c:pt idx="25">
                  <c:v>341</c:v>
                </c:pt>
                <c:pt idx="26">
                  <c:v>343</c:v>
                </c:pt>
                <c:pt idx="27">
                  <c:v>290</c:v>
                </c:pt>
                <c:pt idx="28">
                  <c:v>263</c:v>
                </c:pt>
                <c:pt idx="29">
                  <c:v>232</c:v>
                </c:pt>
                <c:pt idx="30">
                  <c:v>193</c:v>
                </c:pt>
                <c:pt idx="31">
                  <c:v>171</c:v>
                </c:pt>
                <c:pt idx="32">
                  <c:v>157</c:v>
                </c:pt>
                <c:pt idx="33">
                  <c:v>125</c:v>
                </c:pt>
                <c:pt idx="34">
                  <c:v>130</c:v>
                </c:pt>
                <c:pt idx="35">
                  <c:v>110</c:v>
                </c:pt>
                <c:pt idx="36">
                  <c:v>124</c:v>
                </c:pt>
                <c:pt idx="37">
                  <c:v>113</c:v>
                </c:pt>
                <c:pt idx="38">
                  <c:v>126</c:v>
                </c:pt>
                <c:pt idx="39">
                  <c:v>123</c:v>
                </c:pt>
                <c:pt idx="40">
                  <c:v>118</c:v>
                </c:pt>
                <c:pt idx="41">
                  <c:v>105</c:v>
                </c:pt>
                <c:pt idx="42">
                  <c:v>111</c:v>
                </c:pt>
                <c:pt idx="43">
                  <c:v>96</c:v>
                </c:pt>
                <c:pt idx="44">
                  <c:v>120</c:v>
                </c:pt>
                <c:pt idx="45">
                  <c:v>153</c:v>
                </c:pt>
                <c:pt idx="46">
                  <c:v>164</c:v>
                </c:pt>
                <c:pt idx="47">
                  <c:v>221</c:v>
                </c:pt>
                <c:pt idx="48">
                  <c:v>278</c:v>
                </c:pt>
                <c:pt idx="49">
                  <c:v>352</c:v>
                </c:pt>
                <c:pt idx="50">
                  <c:v>313</c:v>
                </c:pt>
                <c:pt idx="51">
                  <c:v>323</c:v>
                </c:pt>
                <c:pt idx="52">
                  <c:v>281</c:v>
                </c:pt>
                <c:pt idx="53">
                  <c:v>327</c:v>
                </c:pt>
                <c:pt idx="54">
                  <c:v>288</c:v>
                </c:pt>
                <c:pt idx="55">
                  <c:v>313</c:v>
                </c:pt>
                <c:pt idx="56">
                  <c:v>384</c:v>
                </c:pt>
                <c:pt idx="57">
                  <c:v>411</c:v>
                </c:pt>
                <c:pt idx="58">
                  <c:v>408</c:v>
                </c:pt>
                <c:pt idx="59">
                  <c:v>494</c:v>
                </c:pt>
                <c:pt idx="60">
                  <c:v>511</c:v>
                </c:pt>
                <c:pt idx="61">
                  <c:v>537</c:v>
                </c:pt>
                <c:pt idx="62">
                  <c:v>603</c:v>
                </c:pt>
                <c:pt idx="63">
                  <c:v>512</c:v>
                </c:pt>
                <c:pt idx="64">
                  <c:v>479</c:v>
                </c:pt>
                <c:pt idx="65">
                  <c:v>388</c:v>
                </c:pt>
                <c:pt idx="66">
                  <c:v>313</c:v>
                </c:pt>
                <c:pt idx="67">
                  <c:v>244</c:v>
                </c:pt>
                <c:pt idx="68">
                  <c:v>180</c:v>
                </c:pt>
                <c:pt idx="69">
                  <c:v>196</c:v>
                </c:pt>
                <c:pt idx="70">
                  <c:v>138</c:v>
                </c:pt>
                <c:pt idx="71">
                  <c:v>133</c:v>
                </c:pt>
                <c:pt idx="72">
                  <c:v>124</c:v>
                </c:pt>
                <c:pt idx="73">
                  <c:v>119</c:v>
                </c:pt>
                <c:pt idx="74">
                  <c:v>113</c:v>
                </c:pt>
                <c:pt idx="75">
                  <c:v>97</c:v>
                </c:pt>
                <c:pt idx="76">
                  <c:v>101</c:v>
                </c:pt>
                <c:pt idx="77">
                  <c:v>91</c:v>
                </c:pt>
                <c:pt idx="78">
                  <c:v>76</c:v>
                </c:pt>
                <c:pt idx="79">
                  <c:v>47</c:v>
                </c:pt>
                <c:pt idx="80">
                  <c:v>52</c:v>
                </c:pt>
                <c:pt idx="81">
                  <c:v>47</c:v>
                </c:pt>
                <c:pt idx="82">
                  <c:v>34</c:v>
                </c:pt>
                <c:pt idx="83">
                  <c:v>27</c:v>
                </c:pt>
                <c:pt idx="84">
                  <c:v>23</c:v>
                </c:pt>
                <c:pt idx="85">
                  <c:v>12</c:v>
                </c:pt>
                <c:pt idx="86">
                  <c:v>20</c:v>
                </c:pt>
                <c:pt idx="87">
                  <c:v>20</c:v>
                </c:pt>
                <c:pt idx="88">
                  <c:v>21</c:v>
                </c:pt>
                <c:pt idx="89">
                  <c:v>24</c:v>
                </c:pt>
                <c:pt idx="90">
                  <c:v>26</c:v>
                </c:pt>
                <c:pt idx="91">
                  <c:v>31</c:v>
                </c:pt>
                <c:pt idx="92">
                  <c:v>27</c:v>
                </c:pt>
                <c:pt idx="93">
                  <c:v>37</c:v>
                </c:pt>
                <c:pt idx="94">
                  <c:v>35</c:v>
                </c:pt>
                <c:pt idx="95">
                  <c:v>30</c:v>
                </c:pt>
                <c:pt idx="96">
                  <c:v>49</c:v>
                </c:pt>
                <c:pt idx="97">
                  <c:v>62</c:v>
                </c:pt>
                <c:pt idx="98">
                  <c:v>58</c:v>
                </c:pt>
                <c:pt idx="99">
                  <c:v>77</c:v>
                </c:pt>
                <c:pt idx="100">
                  <c:v>152</c:v>
                </c:pt>
                <c:pt idx="101">
                  <c:v>166</c:v>
                </c:pt>
                <c:pt idx="102">
                  <c:v>232</c:v>
                </c:pt>
                <c:pt idx="103">
                  <c:v>161</c:v>
                </c:pt>
                <c:pt idx="104">
                  <c:v>131</c:v>
                </c:pt>
                <c:pt idx="105">
                  <c:v>69</c:v>
                </c:pt>
                <c:pt idx="106">
                  <c:v>43</c:v>
                </c:pt>
                <c:pt idx="10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14-4C6F-B60B-100803819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3903952"/>
        <c:axId val="63903392"/>
      </c:barChart>
      <c:lineChart>
        <c:grouping val="standard"/>
        <c:varyColors val="0"/>
        <c:ser>
          <c:idx val="4"/>
          <c:order val="0"/>
          <c:tx>
            <c:strRef>
              <c:f>ecu_cvd19_mrt_se_union220211220!$H$1</c:f>
              <c:strCache>
                <c:ptCount val="1"/>
                <c:pt idx="0">
                  <c:v>Casos confirmados notificados (eje 1)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2700" cap="rnd">
              <a:solidFill>
                <a:schemeClr val="accent2">
                  <a:lumMod val="75000"/>
                  <a:alpha val="4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>
                  <a:lumMod val="75000"/>
                  <a:alpha val="40000"/>
                </a:schemeClr>
              </a:solidFill>
              <a:ln w="9525">
                <a:solidFill>
                  <a:schemeClr val="accent2">
                    <a:lumMod val="75000"/>
                    <a:alpha val="40000"/>
                  </a:schemeClr>
                </a:solidFill>
              </a:ln>
              <a:effectLst/>
            </c:spPr>
          </c:marker>
          <c:cat>
            <c:numRef>
              <c:f>ecu_cvd19_mrt_se_union220211220!$B$2:$B$109</c:f>
              <c:numCache>
                <c:formatCode>General</c:formatCode>
                <c:ptCount val="108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53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13</c:v>
                </c:pt>
                <c:pt idx="60">
                  <c:v>14</c:v>
                </c:pt>
                <c:pt idx="61">
                  <c:v>15</c:v>
                </c:pt>
                <c:pt idx="62">
                  <c:v>16</c:v>
                </c:pt>
                <c:pt idx="63">
                  <c:v>17</c:v>
                </c:pt>
                <c:pt idx="64">
                  <c:v>18</c:v>
                </c:pt>
                <c:pt idx="65">
                  <c:v>19</c:v>
                </c:pt>
                <c:pt idx="66">
                  <c:v>20</c:v>
                </c:pt>
                <c:pt idx="67">
                  <c:v>21</c:v>
                </c:pt>
                <c:pt idx="68">
                  <c:v>22</c:v>
                </c:pt>
                <c:pt idx="69">
                  <c:v>23</c:v>
                </c:pt>
                <c:pt idx="70">
                  <c:v>24</c:v>
                </c:pt>
                <c:pt idx="71">
                  <c:v>25</c:v>
                </c:pt>
                <c:pt idx="72">
                  <c:v>26</c:v>
                </c:pt>
                <c:pt idx="73">
                  <c:v>27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31</c:v>
                </c:pt>
                <c:pt idx="78">
                  <c:v>32</c:v>
                </c:pt>
                <c:pt idx="79">
                  <c:v>33</c:v>
                </c:pt>
                <c:pt idx="80">
                  <c:v>34</c:v>
                </c:pt>
                <c:pt idx="81">
                  <c:v>35</c:v>
                </c:pt>
                <c:pt idx="82">
                  <c:v>36</c:v>
                </c:pt>
                <c:pt idx="83">
                  <c:v>37</c:v>
                </c:pt>
                <c:pt idx="84">
                  <c:v>38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42</c:v>
                </c:pt>
                <c:pt idx="89">
                  <c:v>43</c:v>
                </c:pt>
                <c:pt idx="90">
                  <c:v>44</c:v>
                </c:pt>
                <c:pt idx="91">
                  <c:v>45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51</c:v>
                </c:pt>
                <c:pt idx="98">
                  <c:v>52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4</c:v>
                </c:pt>
                <c:pt idx="103">
                  <c:v>5</c:v>
                </c:pt>
                <c:pt idx="104">
                  <c:v>6</c:v>
                </c:pt>
                <c:pt idx="105">
                  <c:v>7</c:v>
                </c:pt>
                <c:pt idx="106">
                  <c:v>8</c:v>
                </c:pt>
                <c:pt idx="107">
                  <c:v>9</c:v>
                </c:pt>
              </c:numCache>
            </c:numRef>
          </c:cat>
          <c:val>
            <c:numRef>
              <c:f>ecu_cvd19_mrt_se_union220211220!$H$2:$H$109</c:f>
              <c:numCache>
                <c:formatCode>General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6</c:v>
                </c:pt>
                <c:pt idx="4">
                  <c:v>42</c:v>
                </c:pt>
                <c:pt idx="5">
                  <c:v>1019</c:v>
                </c:pt>
                <c:pt idx="6">
                  <c:v>2374</c:v>
                </c:pt>
                <c:pt idx="7">
                  <c:v>2957</c:v>
                </c:pt>
                <c:pt idx="8">
                  <c:v>4865</c:v>
                </c:pt>
                <c:pt idx="9">
                  <c:v>3129</c:v>
                </c:pt>
                <c:pt idx="10">
                  <c:v>3661</c:v>
                </c:pt>
                <c:pt idx="11">
                  <c:v>3781</c:v>
                </c:pt>
                <c:pt idx="12">
                  <c:v>3405</c:v>
                </c:pt>
                <c:pt idx="13">
                  <c:v>4122</c:v>
                </c:pt>
                <c:pt idx="14">
                  <c:v>3425</c:v>
                </c:pt>
                <c:pt idx="15">
                  <c:v>4075</c:v>
                </c:pt>
                <c:pt idx="16">
                  <c:v>4100</c:v>
                </c:pt>
                <c:pt idx="17">
                  <c:v>5033</c:v>
                </c:pt>
                <c:pt idx="18">
                  <c:v>4667</c:v>
                </c:pt>
                <c:pt idx="19">
                  <c:v>5173</c:v>
                </c:pt>
                <c:pt idx="20">
                  <c:v>6560</c:v>
                </c:pt>
                <c:pt idx="21">
                  <c:v>6568</c:v>
                </c:pt>
                <c:pt idx="22">
                  <c:v>7710</c:v>
                </c:pt>
                <c:pt idx="23">
                  <c:v>7521</c:v>
                </c:pt>
                <c:pt idx="24">
                  <c:v>7752</c:v>
                </c:pt>
                <c:pt idx="25">
                  <c:v>6607</c:v>
                </c:pt>
                <c:pt idx="26">
                  <c:v>5583</c:v>
                </c:pt>
                <c:pt idx="27">
                  <c:v>6293</c:v>
                </c:pt>
                <c:pt idx="28">
                  <c:v>5774</c:v>
                </c:pt>
                <c:pt idx="29">
                  <c:v>7304</c:v>
                </c:pt>
                <c:pt idx="30">
                  <c:v>7102</c:v>
                </c:pt>
                <c:pt idx="31">
                  <c:v>8949</c:v>
                </c:pt>
                <c:pt idx="32">
                  <c:v>7388</c:v>
                </c:pt>
                <c:pt idx="33">
                  <c:v>6706</c:v>
                </c:pt>
                <c:pt idx="34">
                  <c:v>5019</c:v>
                </c:pt>
                <c:pt idx="35">
                  <c:v>5956</c:v>
                </c:pt>
                <c:pt idx="36">
                  <c:v>5774</c:v>
                </c:pt>
                <c:pt idx="37">
                  <c:v>5280</c:v>
                </c:pt>
                <c:pt idx="38">
                  <c:v>5007</c:v>
                </c:pt>
                <c:pt idx="39">
                  <c:v>5469</c:v>
                </c:pt>
                <c:pt idx="40">
                  <c:v>5280</c:v>
                </c:pt>
                <c:pt idx="41">
                  <c:v>5811</c:v>
                </c:pt>
                <c:pt idx="42">
                  <c:v>5208</c:v>
                </c:pt>
                <c:pt idx="43">
                  <c:v>4734</c:v>
                </c:pt>
                <c:pt idx="44">
                  <c:v>5926</c:v>
                </c:pt>
                <c:pt idx="45">
                  <c:v>5250</c:v>
                </c:pt>
                <c:pt idx="46">
                  <c:v>5747</c:v>
                </c:pt>
                <c:pt idx="47">
                  <c:v>8386</c:v>
                </c:pt>
                <c:pt idx="48">
                  <c:v>12044</c:v>
                </c:pt>
                <c:pt idx="49">
                  <c:v>11101</c:v>
                </c:pt>
                <c:pt idx="50">
                  <c:v>11846</c:v>
                </c:pt>
                <c:pt idx="51">
                  <c:v>8956</c:v>
                </c:pt>
                <c:pt idx="52">
                  <c:v>11811</c:v>
                </c:pt>
                <c:pt idx="53">
                  <c:v>7862</c:v>
                </c:pt>
                <c:pt idx="54">
                  <c:v>10378</c:v>
                </c:pt>
                <c:pt idx="55">
                  <c:v>10009</c:v>
                </c:pt>
                <c:pt idx="56">
                  <c:v>9595</c:v>
                </c:pt>
                <c:pt idx="57">
                  <c:v>10398</c:v>
                </c:pt>
                <c:pt idx="58">
                  <c:v>10760</c:v>
                </c:pt>
                <c:pt idx="59">
                  <c:v>9758</c:v>
                </c:pt>
                <c:pt idx="60">
                  <c:v>12052</c:v>
                </c:pt>
                <c:pt idx="61">
                  <c:v>12941</c:v>
                </c:pt>
                <c:pt idx="62">
                  <c:v>12275</c:v>
                </c:pt>
                <c:pt idx="63">
                  <c:v>12232</c:v>
                </c:pt>
                <c:pt idx="64">
                  <c:v>11721</c:v>
                </c:pt>
                <c:pt idx="65">
                  <c:v>9088</c:v>
                </c:pt>
                <c:pt idx="66">
                  <c:v>7363</c:v>
                </c:pt>
                <c:pt idx="67">
                  <c:v>6254</c:v>
                </c:pt>
                <c:pt idx="68">
                  <c:v>6463</c:v>
                </c:pt>
                <c:pt idx="69">
                  <c:v>6022</c:v>
                </c:pt>
                <c:pt idx="70">
                  <c:v>7825</c:v>
                </c:pt>
                <c:pt idx="71">
                  <c:v>6923</c:v>
                </c:pt>
                <c:pt idx="72">
                  <c:v>6648</c:v>
                </c:pt>
                <c:pt idx="73">
                  <c:v>6141</c:v>
                </c:pt>
                <c:pt idx="74">
                  <c:v>5969</c:v>
                </c:pt>
                <c:pt idx="75">
                  <c:v>5513</c:v>
                </c:pt>
                <c:pt idx="76">
                  <c:v>4801</c:v>
                </c:pt>
                <c:pt idx="77">
                  <c:v>3468</c:v>
                </c:pt>
                <c:pt idx="78">
                  <c:v>2689</c:v>
                </c:pt>
                <c:pt idx="79">
                  <c:v>2787</c:v>
                </c:pt>
                <c:pt idx="80">
                  <c:v>2381</c:v>
                </c:pt>
                <c:pt idx="81">
                  <c:v>1825</c:v>
                </c:pt>
                <c:pt idx="82">
                  <c:v>1082</c:v>
                </c:pt>
                <c:pt idx="83">
                  <c:v>1111</c:v>
                </c:pt>
                <c:pt idx="84">
                  <c:v>1262</c:v>
                </c:pt>
                <c:pt idx="85">
                  <c:v>2006</c:v>
                </c:pt>
                <c:pt idx="86">
                  <c:v>1939</c:v>
                </c:pt>
                <c:pt idx="87">
                  <c:v>1470</c:v>
                </c:pt>
                <c:pt idx="88">
                  <c:v>1865</c:v>
                </c:pt>
                <c:pt idx="89">
                  <c:v>1558</c:v>
                </c:pt>
                <c:pt idx="90">
                  <c:v>1470</c:v>
                </c:pt>
                <c:pt idx="91">
                  <c:v>2262</c:v>
                </c:pt>
                <c:pt idx="92">
                  <c:v>2474</c:v>
                </c:pt>
                <c:pt idx="93">
                  <c:v>2581</c:v>
                </c:pt>
                <c:pt idx="94">
                  <c:v>2562</c:v>
                </c:pt>
                <c:pt idx="95">
                  <c:v>3691</c:v>
                </c:pt>
                <c:pt idx="96">
                  <c:v>3539</c:v>
                </c:pt>
                <c:pt idx="97">
                  <c:v>5374</c:v>
                </c:pt>
                <c:pt idx="98">
                  <c:v>8951</c:v>
                </c:pt>
                <c:pt idx="99">
                  <c:v>17018</c:v>
                </c:pt>
                <c:pt idx="100">
                  <c:v>51112</c:v>
                </c:pt>
                <c:pt idx="101">
                  <c:v>51614</c:v>
                </c:pt>
                <c:pt idx="102">
                  <c:v>40785</c:v>
                </c:pt>
                <c:pt idx="103">
                  <c:v>29126</c:v>
                </c:pt>
                <c:pt idx="104">
                  <c:v>22426</c:v>
                </c:pt>
                <c:pt idx="105">
                  <c:v>14612</c:v>
                </c:pt>
                <c:pt idx="106">
                  <c:v>9146</c:v>
                </c:pt>
                <c:pt idx="107">
                  <c:v>6743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E14-4C6F-B60B-100803819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02272"/>
        <c:axId val="63902832"/>
      </c:lineChart>
      <c:catAx>
        <c:axId val="63902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/>
                  <a:t>Semana (epidemiológica)</a:t>
                </a:r>
                <a:r>
                  <a:rPr lang="es-EC" sz="1100" baseline="0"/>
                  <a:t> de notificación </a:t>
                </a:r>
                <a:r>
                  <a:rPr lang="es-EC" sz="1100"/>
                  <a:t>(2020-2022)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3902832"/>
        <c:crosses val="autoZero"/>
        <c:auto val="1"/>
        <c:lblAlgn val="ctr"/>
        <c:lblOffset val="100"/>
        <c:noMultiLvlLbl val="0"/>
      </c:catAx>
      <c:valAx>
        <c:axId val="6390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>
                    <a:solidFill>
                      <a:schemeClr val="accent2">
                        <a:lumMod val="50000"/>
                      </a:schemeClr>
                    </a:solidFill>
                  </a:rPr>
                  <a:t>Casos confirmados COVID-19 (eje 1)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3902272"/>
        <c:crosses val="autoZero"/>
        <c:crossBetween val="between"/>
      </c:valAx>
      <c:valAx>
        <c:axId val="63903392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>
                    <a:solidFill>
                      <a:schemeClr val="accent5">
                        <a:lumMod val="75000"/>
                      </a:schemeClr>
                    </a:solidFill>
                  </a:rPr>
                  <a:t>Fallecidos</a:t>
                </a:r>
                <a:r>
                  <a:rPr lang="es-EC" sz="1200" b="0" i="0" u="none" strike="noStrike" baseline="0">
                    <a:effectLst/>
                  </a:rPr>
                  <a:t>*</a:t>
                </a:r>
                <a:r>
                  <a:rPr lang="es-EC" sz="1200">
                    <a:solidFill>
                      <a:schemeClr val="accent5">
                        <a:lumMod val="75000"/>
                      </a:schemeClr>
                    </a:solidFill>
                  </a:rPr>
                  <a:t> (eje 2)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3903952"/>
        <c:crosses val="max"/>
        <c:crossBetween val="between"/>
      </c:valAx>
      <c:catAx>
        <c:axId val="6390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903392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5178478662389423"/>
          <c:y val="6.734475152638239E-2"/>
          <c:w val="0.3969553805774278"/>
          <c:h val="6.7957639055395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 err="1">
                <a:effectLst/>
              </a:rPr>
              <a:t>Porcentaje</a:t>
            </a:r>
            <a:r>
              <a:rPr lang="en-US" sz="1600" b="0" i="0" baseline="0" dirty="0">
                <a:effectLst/>
              </a:rPr>
              <a:t> de </a:t>
            </a:r>
            <a:r>
              <a:rPr lang="en-US" sz="1600" b="0" i="0" baseline="0" dirty="0" err="1">
                <a:effectLst/>
              </a:rPr>
              <a:t>exceso</a:t>
            </a:r>
            <a:r>
              <a:rPr lang="en-US" sz="1600" b="0" i="0" baseline="0" dirty="0">
                <a:effectLst/>
              </a:rPr>
              <a:t> de </a:t>
            </a:r>
            <a:r>
              <a:rPr lang="en-US" sz="1600" b="0" i="0" baseline="0" dirty="0" err="1">
                <a:effectLst/>
              </a:rPr>
              <a:t>mortalidad</a:t>
            </a:r>
            <a:r>
              <a:rPr lang="en-US" sz="1600" b="0" i="0" baseline="0" dirty="0">
                <a:effectLst/>
              </a:rPr>
              <a:t> </a:t>
            </a:r>
            <a:r>
              <a:rPr lang="en-US" sz="1600" b="0" i="0" baseline="0" dirty="0" err="1">
                <a:effectLst/>
              </a:rPr>
              <a:t>por</a:t>
            </a:r>
            <a:r>
              <a:rPr lang="en-US" sz="1600" b="0" i="0" baseline="0" dirty="0">
                <a:effectLst/>
              </a:rPr>
              <a:t> </a:t>
            </a:r>
            <a:r>
              <a:rPr lang="en-US" sz="1600" b="0" i="0" baseline="0" dirty="0" err="1">
                <a:effectLst/>
              </a:rPr>
              <a:t>todas</a:t>
            </a:r>
            <a:r>
              <a:rPr lang="en-US" sz="1600" b="0" i="0" baseline="0" dirty="0">
                <a:effectLst/>
              </a:rPr>
              <a:t> las </a:t>
            </a:r>
            <a:r>
              <a:rPr lang="en-US" sz="1600" b="0" i="0" baseline="0" dirty="0" err="1">
                <a:effectLst/>
              </a:rPr>
              <a:t>causas</a:t>
            </a:r>
            <a:endParaRPr lang="en-US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3.2858776777526286E-2"/>
          <c:y val="8.2619718753444704E-2"/>
          <c:w val="0.93809997120592636"/>
          <c:h val="0.46992295871153839"/>
        </c:manualLayout>
      </c:layout>
      <c:lineChart>
        <c:grouping val="standard"/>
        <c:varyColors val="0"/>
        <c:ser>
          <c:idx val="0"/>
          <c:order val="0"/>
          <c:tx>
            <c:strRef>
              <c:f>nacional!$R$1</c:f>
              <c:strCache>
                <c:ptCount val="1"/>
                <c:pt idx="0">
                  <c:v>%</c:v>
                </c:pt>
              </c:strCache>
            </c:strRef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nacional!$B$2:$B$27</c:f>
              <c:strCache>
                <c:ptCount val="26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  <c:pt idx="12">
                  <c:v>enero</c:v>
                </c:pt>
                <c:pt idx="13">
                  <c:v>febrero</c:v>
                </c:pt>
                <c:pt idx="14">
                  <c:v>marzo</c:v>
                </c:pt>
                <c:pt idx="15">
                  <c:v>abril</c:v>
                </c:pt>
                <c:pt idx="16">
                  <c:v>mayo</c:v>
                </c:pt>
                <c:pt idx="17">
                  <c:v>junio</c:v>
                </c:pt>
                <c:pt idx="18">
                  <c:v>julio</c:v>
                </c:pt>
                <c:pt idx="19">
                  <c:v>agosto</c:v>
                </c:pt>
                <c:pt idx="20">
                  <c:v>septiembre</c:v>
                </c:pt>
                <c:pt idx="21">
                  <c:v>octubre</c:v>
                </c:pt>
                <c:pt idx="22">
                  <c:v>noviembre</c:v>
                </c:pt>
                <c:pt idx="23">
                  <c:v>diciembre</c:v>
                </c:pt>
                <c:pt idx="24">
                  <c:v>enero</c:v>
                </c:pt>
                <c:pt idx="25">
                  <c:v>febrero</c:v>
                </c:pt>
              </c:strCache>
            </c:strRef>
          </c:cat>
          <c:val>
            <c:numRef>
              <c:f>nacional!$R$2:$R$27</c:f>
              <c:numCache>
                <c:formatCode>0.0</c:formatCode>
                <c:ptCount val="26"/>
                <c:pt idx="0">
                  <c:v>9.7016142181640301</c:v>
                </c:pt>
                <c:pt idx="1">
                  <c:v>9.5434938892882819</c:v>
                </c:pt>
                <c:pt idx="2">
                  <c:v>62.349542609532982</c:v>
                </c:pt>
                <c:pt idx="3">
                  <c:v>253.94890632826849</c:v>
                </c:pt>
                <c:pt idx="4">
                  <c:v>40.078085214734337</c:v>
                </c:pt>
                <c:pt idx="5">
                  <c:v>59.286592865928654</c:v>
                </c:pt>
                <c:pt idx="6">
                  <c:v>71.889559965487493</c:v>
                </c:pt>
                <c:pt idx="7">
                  <c:v>57.980456026058633</c:v>
                </c:pt>
                <c:pt idx="8">
                  <c:v>31.661891117478508</c:v>
                </c:pt>
                <c:pt idx="9">
                  <c:v>20.601007469167971</c:v>
                </c:pt>
                <c:pt idx="10">
                  <c:v>20.14951940192239</c:v>
                </c:pt>
                <c:pt idx="11">
                  <c:v>21.315655277919429</c:v>
                </c:pt>
                <c:pt idx="12">
                  <c:v>37.844448067829774</c:v>
                </c:pt>
                <c:pt idx="13">
                  <c:v>37.526959022286128</c:v>
                </c:pt>
                <c:pt idx="14">
                  <c:v>64.355641149093245</c:v>
                </c:pt>
                <c:pt idx="15">
                  <c:v>99.966605443312744</c:v>
                </c:pt>
                <c:pt idx="16">
                  <c:v>75.521982685452386</c:v>
                </c:pt>
                <c:pt idx="17">
                  <c:v>34.59848884203128</c:v>
                </c:pt>
                <c:pt idx="18">
                  <c:v>25.987920621225197</c:v>
                </c:pt>
                <c:pt idx="19">
                  <c:v>12.463569346819819</c:v>
                </c:pt>
                <c:pt idx="20">
                  <c:v>9.6704871060171929</c:v>
                </c:pt>
                <c:pt idx="21">
                  <c:v>3.7172138266458226</c:v>
                </c:pt>
                <c:pt idx="22">
                  <c:v>9.2381630473478111</c:v>
                </c:pt>
                <c:pt idx="23">
                  <c:v>12.782593914669386</c:v>
                </c:pt>
                <c:pt idx="24">
                  <c:v>51.328876569378764</c:v>
                </c:pt>
                <c:pt idx="25">
                  <c:v>22.843278217109994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8F-4B81-92B0-F5B22013D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75600"/>
        <c:axId val="234976160"/>
      </c:lineChart>
      <c:catAx>
        <c:axId val="2349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976160"/>
        <c:crosses val="autoZero"/>
        <c:auto val="1"/>
        <c:lblAlgn val="ctr"/>
        <c:lblOffset val="100"/>
        <c:noMultiLvlLbl val="0"/>
      </c:catAx>
      <c:valAx>
        <c:axId val="234976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349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0.61983</cdr:x>
      <cdr:y>0.93592</cdr:y>
    </cdr:from>
    <cdr:to>
      <cdr:x>0.99521</cdr:x>
      <cdr:y>0.98601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6376147" y="5591411"/>
          <a:ext cx="3861534" cy="299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spcAft>
              <a:spcPts val="0"/>
            </a:spcAft>
          </a:pPr>
          <a:r>
            <a:rPr lang="es-EC" sz="700" kern="1200" dirty="0">
              <a:solidFill>
                <a:schemeClr val="tx1"/>
              </a:solidFill>
              <a:latin typeface="Tahoma" panose="020B0604030504040204" pitchFamily="34" charset="0"/>
              <a:ea typeface="Times New Roman" panose="02020603050405020304" pitchFamily="18" charset="0"/>
              <a:cs typeface="+mn-cs"/>
            </a:rPr>
            <a:t>Fuente: Reporte del Sistema Integrado de Vigilancia Epidemiológica (ViEpi + COVID-19-PCR)</a:t>
          </a:r>
        </a:p>
        <a:p xmlns:a="http://schemas.openxmlformats.org/drawingml/2006/main">
          <a:pPr algn="just">
            <a:spcAft>
              <a:spcPts val="0"/>
            </a:spcAft>
          </a:pPr>
          <a:r>
            <a:rPr lang="es-EC" sz="700" kern="1200" dirty="0">
              <a:solidFill>
                <a:schemeClr val="tx1"/>
              </a:solidFill>
              <a:latin typeface="Tahoma" panose="020B0604030504040204" pitchFamily="34" charset="0"/>
              <a:ea typeface="Times New Roman" panose="02020603050405020304" pitchFamily="18" charset="0"/>
              <a:cs typeface="+mn-cs"/>
            </a:rPr>
            <a:t>Elaborado </a:t>
          </a:r>
          <a:r>
            <a:rPr lang="es-EC" sz="700" dirty="0">
              <a:latin typeface="Tahoma" panose="020B0604030504040204" pitchFamily="34" charset="0"/>
              <a:ea typeface="Times New Roman" panose="02020603050405020304" pitchFamily="18" charset="0"/>
            </a:rPr>
            <a:t>por: SNVSP del Ministerio</a:t>
          </a:r>
          <a:r>
            <a:rPr lang="es-EC" sz="700" baseline="0" dirty="0">
              <a:latin typeface="Tahoma" panose="020B0604030504040204" pitchFamily="34" charset="0"/>
              <a:ea typeface="Times New Roman" panose="02020603050405020304" pitchFamily="18" charset="0"/>
            </a:rPr>
            <a:t> de Salud Pública</a:t>
          </a:r>
          <a:endParaRPr lang="es-EC" sz="7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0.1037</cdr:x>
      <cdr:y>0.91464</cdr:y>
    </cdr:from>
    <cdr:to>
      <cdr:x>0.59802</cdr:x>
      <cdr:y>0.95141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8695F9D9-F6E5-413D-9A8C-984157E90F24}"/>
            </a:ext>
          </a:extLst>
        </cdr:cNvPr>
        <cdr:cNvSpPr txBox="1"/>
      </cdr:nvSpPr>
      <cdr:spPr>
        <a:xfrm xmlns:a="http://schemas.openxmlformats.org/drawingml/2006/main">
          <a:off x="1066800" y="5464309"/>
          <a:ext cx="5085070" cy="219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>
              <a:solidFill>
                <a:schemeClr val="bg1">
                  <a:lumMod val="65000"/>
                </a:schemeClr>
              </a:solidFill>
            </a:rPr>
            <a:t>*se </a:t>
          </a:r>
          <a:r>
            <a:rPr lang="en-US" sz="800" dirty="0" err="1">
              <a:solidFill>
                <a:schemeClr val="bg1">
                  <a:lumMod val="65000"/>
                </a:schemeClr>
              </a:solidFill>
            </a:rPr>
            <a:t>usa</a:t>
          </a:r>
          <a:r>
            <a:rPr lang="en-US" sz="800" dirty="0">
              <a:solidFill>
                <a:schemeClr val="bg1">
                  <a:lumMod val="65000"/>
                </a:schemeClr>
              </a:solidFill>
            </a:rPr>
            <a:t> </a:t>
          </a:r>
          <a:r>
            <a:rPr lang="es-EC" sz="800" dirty="0">
              <a:solidFill>
                <a:schemeClr val="bg1">
                  <a:lumMod val="65000"/>
                </a:schemeClr>
              </a:solidFill>
              <a:effectLst/>
            </a:rPr>
            <a:t>fallecidos confirmados + probables del SIVE</a:t>
          </a:r>
          <a:endParaRPr lang="en-US" sz="800" dirty="0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0.03635</cdr:x>
      <cdr:y>0.80706</cdr:y>
    </cdr:from>
    <cdr:to>
      <cdr:x>0.98034</cdr:x>
      <cdr:y>0.97312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="" xmlns:a16="http://schemas.microsoft.com/office/drawing/2014/main" id="{0D68343F-4B7D-4F57-8F84-F87A71F4A651}"/>
            </a:ext>
          </a:extLst>
        </cdr:cNvPr>
        <cdr:cNvSpPr txBox="1"/>
      </cdr:nvSpPr>
      <cdr:spPr>
        <a:xfrm xmlns:a="http://schemas.openxmlformats.org/drawingml/2006/main">
          <a:off x="199431" y="4356312"/>
          <a:ext cx="5179106" cy="89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Los </a:t>
          </a:r>
          <a:r>
            <a:rPr lang="en-US" sz="1200" dirty="0" err="1"/>
            <a:t>datos</a:t>
          </a:r>
          <a:r>
            <a:rPr lang="en-US" sz="1200" dirty="0"/>
            <a:t> </a:t>
          </a:r>
          <a:r>
            <a:rPr lang="en-US" sz="1200" dirty="0" err="1"/>
            <a:t>presentados</a:t>
          </a:r>
          <a:r>
            <a:rPr lang="en-US" sz="1200" dirty="0"/>
            <a:t> son </a:t>
          </a:r>
          <a:r>
            <a:rPr lang="en-US" sz="1200" dirty="0" err="1"/>
            <a:t>preliminares</a:t>
          </a:r>
          <a:r>
            <a:rPr lang="en-US" sz="1200" dirty="0"/>
            <a:t>, </a:t>
          </a:r>
          <a:r>
            <a:rPr lang="en-US" sz="1200" dirty="0" err="1"/>
            <a:t>ya</a:t>
          </a:r>
          <a:r>
            <a:rPr lang="en-US" sz="1200" dirty="0"/>
            <a:t> que la base de </a:t>
          </a:r>
          <a:r>
            <a:rPr lang="en-US" sz="1200" dirty="0" err="1"/>
            <a:t>datos</a:t>
          </a:r>
          <a:r>
            <a:rPr lang="en-US" sz="1200" dirty="0"/>
            <a:t> del </a:t>
          </a:r>
          <a:r>
            <a:rPr lang="en-US" sz="1200" dirty="0" err="1"/>
            <a:t>Registro</a:t>
          </a:r>
          <a:r>
            <a:rPr lang="en-US" sz="1200" dirty="0"/>
            <a:t> Civil de Ecuador se </a:t>
          </a:r>
          <a:r>
            <a:rPr lang="en-US" sz="1200" dirty="0" err="1"/>
            <a:t>actualiza</a:t>
          </a:r>
          <a:r>
            <a:rPr lang="en-US" sz="1200" dirty="0"/>
            <a:t> de </a:t>
          </a:r>
          <a:r>
            <a:rPr lang="en-US" sz="1200" dirty="0" err="1"/>
            <a:t>manera</a:t>
          </a:r>
          <a:r>
            <a:rPr lang="en-US" sz="1200" dirty="0"/>
            <a:t> </a:t>
          </a:r>
          <a:r>
            <a:rPr lang="en-US" sz="1200" dirty="0" err="1"/>
            <a:t>permanente</a:t>
          </a:r>
          <a:r>
            <a:rPr lang="en-US" sz="1200" dirty="0"/>
            <a:t>, </a:t>
          </a:r>
          <a:r>
            <a:rPr lang="en-US" sz="1200" dirty="0" err="1"/>
            <a:t>mediante</a:t>
          </a:r>
          <a:r>
            <a:rPr lang="en-US" sz="1200" dirty="0"/>
            <a:t> las </a:t>
          </a:r>
          <a:r>
            <a:rPr lang="en-US" sz="1200" dirty="0" err="1"/>
            <a:t>inscripciones</a:t>
          </a:r>
          <a:r>
            <a:rPr lang="en-US" sz="1200" dirty="0"/>
            <a:t> de </a:t>
          </a:r>
          <a:r>
            <a:rPr lang="en-US" sz="1200" dirty="0" err="1"/>
            <a:t>defunción</a:t>
          </a:r>
          <a:r>
            <a:rPr lang="en-US" sz="1200" dirty="0"/>
            <a:t> </a:t>
          </a:r>
          <a:r>
            <a:rPr lang="en-US" sz="1200" dirty="0" err="1"/>
            <a:t>realizadas</a:t>
          </a:r>
          <a:r>
            <a:rPr lang="en-US" sz="1200" dirty="0"/>
            <a:t> </a:t>
          </a:r>
          <a:r>
            <a:rPr lang="en-US" sz="1200" dirty="0" err="1"/>
            <a:t>por</a:t>
          </a:r>
          <a:r>
            <a:rPr lang="en-US" sz="1200" dirty="0"/>
            <a:t> la </a:t>
          </a:r>
          <a:r>
            <a:rPr lang="en-US" sz="1200" dirty="0" err="1"/>
            <a:t>ciudadanía</a:t>
          </a:r>
          <a:r>
            <a:rPr lang="en-US" sz="1200" dirty="0"/>
            <a:t>.</a:t>
          </a:r>
        </a:p>
        <a:p xmlns:a="http://schemas.openxmlformats.org/drawingml/2006/main">
          <a:r>
            <a:rPr lang="en-US" sz="1200" dirty="0"/>
            <a:t>Fuente: </a:t>
          </a:r>
          <a:r>
            <a:rPr lang="en-US" sz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Registro</a:t>
          </a:r>
          <a:r>
            <a:rPr lang="en-US" sz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Civil de Ecuador (</a:t>
          </a:r>
          <a:r>
            <a:rPr lang="en-US" sz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Sistemas</a:t>
          </a:r>
          <a:r>
            <a:rPr lang="en-US" sz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Suri-Suti-Magna-AS400)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099E-7D2B-4E23-8BC0-92A928DFF045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601BF-B8F1-4F5D-BB5C-8289553C1A8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488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601BF-B8F1-4F5D-BB5C-8289553C1A88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861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042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13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253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2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371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377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35013" y="1039146"/>
            <a:ext cx="9223375" cy="57728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330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87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8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797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472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954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5013" y="1039146"/>
            <a:ext cx="9223375" cy="5772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84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250" y="1885950"/>
            <a:ext cx="9221788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0250" y="5060950"/>
            <a:ext cx="922178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729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34898" y="2560805"/>
            <a:ext cx="1930400" cy="711200"/>
          </a:xfrm>
          <a:custGeom>
            <a:avLst/>
            <a:gdLst/>
            <a:ahLst/>
            <a:cxnLst/>
            <a:rect l="l" t="t" r="r" b="b"/>
            <a:pathLst>
              <a:path w="1930400" h="711200">
                <a:moveTo>
                  <a:pt x="1869058" y="0"/>
                </a:moveTo>
                <a:lnTo>
                  <a:pt x="61340" y="0"/>
                </a:lnTo>
                <a:lnTo>
                  <a:pt x="37526" y="4839"/>
                </a:lnTo>
                <a:lnTo>
                  <a:pt x="18021" y="18016"/>
                </a:lnTo>
                <a:lnTo>
                  <a:pt x="4841" y="37520"/>
                </a:lnTo>
                <a:lnTo>
                  <a:pt x="0" y="61340"/>
                </a:lnTo>
                <a:lnTo>
                  <a:pt x="0" y="649859"/>
                </a:lnTo>
                <a:lnTo>
                  <a:pt x="4841" y="673679"/>
                </a:lnTo>
                <a:lnTo>
                  <a:pt x="18021" y="693183"/>
                </a:lnTo>
                <a:lnTo>
                  <a:pt x="37526" y="706360"/>
                </a:lnTo>
                <a:lnTo>
                  <a:pt x="61340" y="711200"/>
                </a:lnTo>
                <a:lnTo>
                  <a:pt x="1869058" y="711200"/>
                </a:lnTo>
                <a:lnTo>
                  <a:pt x="1892873" y="706360"/>
                </a:lnTo>
                <a:lnTo>
                  <a:pt x="1912378" y="693183"/>
                </a:lnTo>
                <a:lnTo>
                  <a:pt x="1925558" y="673679"/>
                </a:lnTo>
                <a:lnTo>
                  <a:pt x="1930399" y="649859"/>
                </a:lnTo>
                <a:lnTo>
                  <a:pt x="1930399" y="61340"/>
                </a:lnTo>
                <a:lnTo>
                  <a:pt x="1925558" y="37520"/>
                </a:lnTo>
                <a:lnTo>
                  <a:pt x="1912378" y="18016"/>
                </a:lnTo>
                <a:lnTo>
                  <a:pt x="1892873" y="4839"/>
                </a:lnTo>
                <a:lnTo>
                  <a:pt x="186905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3150" y="1144755"/>
            <a:ext cx="4629150" cy="514350"/>
          </a:xfrm>
          <a:custGeom>
            <a:avLst/>
            <a:gdLst/>
            <a:ahLst/>
            <a:cxnLst/>
            <a:rect l="l" t="t" r="r" b="b"/>
            <a:pathLst>
              <a:path w="4629150" h="514350">
                <a:moveTo>
                  <a:pt x="4561420" y="0"/>
                </a:moveTo>
                <a:lnTo>
                  <a:pt x="67729" y="0"/>
                </a:lnTo>
                <a:lnTo>
                  <a:pt x="41431" y="5344"/>
                </a:lnTo>
                <a:lnTo>
                  <a:pt x="19896" y="19896"/>
                </a:lnTo>
                <a:lnTo>
                  <a:pt x="5344" y="41431"/>
                </a:lnTo>
                <a:lnTo>
                  <a:pt x="0" y="67729"/>
                </a:lnTo>
                <a:lnTo>
                  <a:pt x="0" y="446620"/>
                </a:lnTo>
                <a:lnTo>
                  <a:pt x="5344" y="472918"/>
                </a:lnTo>
                <a:lnTo>
                  <a:pt x="19896" y="494453"/>
                </a:lnTo>
                <a:lnTo>
                  <a:pt x="41431" y="509005"/>
                </a:lnTo>
                <a:lnTo>
                  <a:pt x="67729" y="514350"/>
                </a:lnTo>
                <a:lnTo>
                  <a:pt x="4561420" y="514350"/>
                </a:lnTo>
                <a:lnTo>
                  <a:pt x="4587718" y="509005"/>
                </a:lnTo>
                <a:lnTo>
                  <a:pt x="4609253" y="494453"/>
                </a:lnTo>
                <a:lnTo>
                  <a:pt x="4623805" y="472918"/>
                </a:lnTo>
                <a:lnTo>
                  <a:pt x="4629150" y="446620"/>
                </a:lnTo>
                <a:lnTo>
                  <a:pt x="4629150" y="67729"/>
                </a:lnTo>
                <a:lnTo>
                  <a:pt x="4623805" y="41431"/>
                </a:lnTo>
                <a:lnTo>
                  <a:pt x="4609253" y="19896"/>
                </a:lnTo>
                <a:lnTo>
                  <a:pt x="4587718" y="5344"/>
                </a:lnTo>
                <a:lnTo>
                  <a:pt x="45614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96946" y="1151105"/>
            <a:ext cx="1857375" cy="408940"/>
          </a:xfrm>
          <a:custGeom>
            <a:avLst/>
            <a:gdLst/>
            <a:ahLst/>
            <a:cxnLst/>
            <a:rect l="l" t="t" r="r" b="b"/>
            <a:pathLst>
              <a:path w="1857375" h="408940">
                <a:moveTo>
                  <a:pt x="1818855" y="0"/>
                </a:moveTo>
                <a:lnTo>
                  <a:pt x="38252" y="0"/>
                </a:lnTo>
                <a:lnTo>
                  <a:pt x="23402" y="3017"/>
                </a:lnTo>
                <a:lnTo>
                  <a:pt x="11239" y="11233"/>
                </a:lnTo>
                <a:lnTo>
                  <a:pt x="3019" y="23392"/>
                </a:lnTo>
                <a:lnTo>
                  <a:pt x="0" y="38239"/>
                </a:lnTo>
                <a:lnTo>
                  <a:pt x="0" y="370522"/>
                </a:lnTo>
                <a:lnTo>
                  <a:pt x="3019" y="385369"/>
                </a:lnTo>
                <a:lnTo>
                  <a:pt x="11239" y="397529"/>
                </a:lnTo>
                <a:lnTo>
                  <a:pt x="23402" y="405744"/>
                </a:lnTo>
                <a:lnTo>
                  <a:pt x="38252" y="408762"/>
                </a:lnTo>
                <a:lnTo>
                  <a:pt x="1818855" y="408762"/>
                </a:lnTo>
                <a:lnTo>
                  <a:pt x="1833705" y="405744"/>
                </a:lnTo>
                <a:lnTo>
                  <a:pt x="1845868" y="397529"/>
                </a:lnTo>
                <a:lnTo>
                  <a:pt x="1854088" y="385369"/>
                </a:lnTo>
                <a:lnTo>
                  <a:pt x="1857108" y="370522"/>
                </a:lnTo>
                <a:lnTo>
                  <a:pt x="1857108" y="38239"/>
                </a:lnTo>
                <a:lnTo>
                  <a:pt x="1854088" y="23392"/>
                </a:lnTo>
                <a:lnTo>
                  <a:pt x="1845868" y="11233"/>
                </a:lnTo>
                <a:lnTo>
                  <a:pt x="1833705" y="3017"/>
                </a:lnTo>
                <a:lnTo>
                  <a:pt x="181885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 userDrawn="1"/>
        </p:nvSpPr>
        <p:spPr>
          <a:xfrm>
            <a:off x="0" y="0"/>
            <a:ext cx="10692130" cy="884555"/>
          </a:xfrm>
          <a:custGeom>
            <a:avLst/>
            <a:gdLst/>
            <a:ahLst/>
            <a:cxnLst/>
            <a:rect l="l" t="t" r="r" b="b"/>
            <a:pathLst>
              <a:path w="10692130" h="884555">
                <a:moveTo>
                  <a:pt x="0" y="0"/>
                </a:moveTo>
                <a:lnTo>
                  <a:pt x="10692003" y="0"/>
                </a:lnTo>
                <a:lnTo>
                  <a:pt x="10692003" y="884402"/>
                </a:lnTo>
                <a:lnTo>
                  <a:pt x="0" y="884402"/>
                </a:lnTo>
                <a:lnTo>
                  <a:pt x="0" y="0"/>
                </a:lnTo>
                <a:close/>
              </a:path>
            </a:pathLst>
          </a:custGeom>
          <a:solidFill>
            <a:srgbClr val="2D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0720" y="2070553"/>
            <a:ext cx="2152015" cy="574040"/>
          </a:xfrm>
          <a:custGeom>
            <a:avLst/>
            <a:gdLst/>
            <a:ahLst/>
            <a:cxnLst/>
            <a:rect l="l" t="t" r="r" b="b"/>
            <a:pathLst>
              <a:path w="2152015" h="574039">
                <a:moveTo>
                  <a:pt x="1865553" y="0"/>
                </a:moveTo>
                <a:lnTo>
                  <a:pt x="287362" y="0"/>
                </a:lnTo>
                <a:lnTo>
                  <a:pt x="240626" y="3772"/>
                </a:lnTo>
                <a:lnTo>
                  <a:pt x="196336" y="14692"/>
                </a:lnTo>
                <a:lnTo>
                  <a:pt x="155076" y="32158"/>
                </a:lnTo>
                <a:lnTo>
                  <a:pt x="117428" y="55573"/>
                </a:lnTo>
                <a:lnTo>
                  <a:pt x="83973" y="84335"/>
                </a:lnTo>
                <a:lnTo>
                  <a:pt x="55296" y="117847"/>
                </a:lnTo>
                <a:lnTo>
                  <a:pt x="31977" y="155509"/>
                </a:lnTo>
                <a:lnTo>
                  <a:pt x="14600" y="196721"/>
                </a:lnTo>
                <a:lnTo>
                  <a:pt x="3747" y="240885"/>
                </a:lnTo>
                <a:lnTo>
                  <a:pt x="0" y="287401"/>
                </a:lnTo>
                <a:lnTo>
                  <a:pt x="3747" y="333890"/>
                </a:lnTo>
                <a:lnTo>
                  <a:pt x="14600" y="377982"/>
                </a:lnTo>
                <a:lnTo>
                  <a:pt x="31977" y="419089"/>
                </a:lnTo>
                <a:lnTo>
                  <a:pt x="55296" y="456623"/>
                </a:lnTo>
                <a:lnTo>
                  <a:pt x="83973" y="489996"/>
                </a:lnTo>
                <a:lnTo>
                  <a:pt x="117428" y="518619"/>
                </a:lnTo>
                <a:lnTo>
                  <a:pt x="155076" y="541906"/>
                </a:lnTo>
                <a:lnTo>
                  <a:pt x="196336" y="559267"/>
                </a:lnTo>
                <a:lnTo>
                  <a:pt x="240626" y="570115"/>
                </a:lnTo>
                <a:lnTo>
                  <a:pt x="287362" y="573862"/>
                </a:lnTo>
                <a:lnTo>
                  <a:pt x="1865553" y="573862"/>
                </a:lnTo>
                <a:lnTo>
                  <a:pt x="1912035" y="570115"/>
                </a:lnTo>
                <a:lnTo>
                  <a:pt x="1956121" y="559267"/>
                </a:lnTo>
                <a:lnTo>
                  <a:pt x="1997222" y="541906"/>
                </a:lnTo>
                <a:lnTo>
                  <a:pt x="2034751" y="518619"/>
                </a:lnTo>
                <a:lnTo>
                  <a:pt x="2068120" y="489996"/>
                </a:lnTo>
                <a:lnTo>
                  <a:pt x="2096740" y="456623"/>
                </a:lnTo>
                <a:lnTo>
                  <a:pt x="2120024" y="419089"/>
                </a:lnTo>
                <a:lnTo>
                  <a:pt x="2137383" y="377982"/>
                </a:lnTo>
                <a:lnTo>
                  <a:pt x="2148230" y="333890"/>
                </a:lnTo>
                <a:lnTo>
                  <a:pt x="2151976" y="287401"/>
                </a:lnTo>
                <a:lnTo>
                  <a:pt x="2148230" y="240885"/>
                </a:lnTo>
                <a:lnTo>
                  <a:pt x="2137383" y="196721"/>
                </a:lnTo>
                <a:lnTo>
                  <a:pt x="2120024" y="155509"/>
                </a:lnTo>
                <a:lnTo>
                  <a:pt x="2096740" y="117847"/>
                </a:lnTo>
                <a:lnTo>
                  <a:pt x="2068120" y="84335"/>
                </a:lnTo>
                <a:lnTo>
                  <a:pt x="2034751" y="55573"/>
                </a:lnTo>
                <a:lnTo>
                  <a:pt x="1997222" y="32158"/>
                </a:lnTo>
                <a:lnTo>
                  <a:pt x="1956121" y="14692"/>
                </a:lnTo>
                <a:lnTo>
                  <a:pt x="1912035" y="3772"/>
                </a:lnTo>
                <a:lnTo>
                  <a:pt x="186555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93603" y="3211732"/>
            <a:ext cx="367665" cy="369570"/>
          </a:xfrm>
          <a:custGeom>
            <a:avLst/>
            <a:gdLst/>
            <a:ahLst/>
            <a:cxnLst/>
            <a:rect l="l" t="t" r="r" b="b"/>
            <a:pathLst>
              <a:path w="367664" h="369570">
                <a:moveTo>
                  <a:pt x="295795" y="0"/>
                </a:moveTo>
                <a:lnTo>
                  <a:pt x="71310" y="0"/>
                </a:lnTo>
                <a:lnTo>
                  <a:pt x="43457" y="5598"/>
                </a:lnTo>
                <a:lnTo>
                  <a:pt x="20801" y="20901"/>
                </a:lnTo>
                <a:lnTo>
                  <a:pt x="5571" y="43666"/>
                </a:lnTo>
                <a:lnTo>
                  <a:pt x="0" y="71653"/>
                </a:lnTo>
                <a:lnTo>
                  <a:pt x="0" y="297878"/>
                </a:lnTo>
                <a:lnTo>
                  <a:pt x="5571" y="325585"/>
                </a:lnTo>
                <a:lnTo>
                  <a:pt x="20801" y="348376"/>
                </a:lnTo>
                <a:lnTo>
                  <a:pt x="43457" y="363829"/>
                </a:lnTo>
                <a:lnTo>
                  <a:pt x="71310" y="369519"/>
                </a:lnTo>
                <a:lnTo>
                  <a:pt x="295795" y="369519"/>
                </a:lnTo>
                <a:lnTo>
                  <a:pt x="323648" y="363829"/>
                </a:lnTo>
                <a:lnTo>
                  <a:pt x="346305" y="348376"/>
                </a:lnTo>
                <a:lnTo>
                  <a:pt x="361534" y="325585"/>
                </a:lnTo>
                <a:lnTo>
                  <a:pt x="367106" y="297878"/>
                </a:lnTo>
                <a:lnTo>
                  <a:pt x="367106" y="71653"/>
                </a:lnTo>
                <a:lnTo>
                  <a:pt x="361534" y="43666"/>
                </a:lnTo>
                <a:lnTo>
                  <a:pt x="346305" y="20901"/>
                </a:lnTo>
                <a:lnTo>
                  <a:pt x="323648" y="5598"/>
                </a:lnTo>
                <a:lnTo>
                  <a:pt x="2957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891248" y="3262377"/>
            <a:ext cx="167640" cy="268605"/>
          </a:xfrm>
          <a:custGeom>
            <a:avLst/>
            <a:gdLst/>
            <a:ahLst/>
            <a:cxnLst/>
            <a:rect l="l" t="t" r="r" b="b"/>
            <a:pathLst>
              <a:path w="167639" h="268604">
                <a:moveTo>
                  <a:pt x="94361" y="240360"/>
                </a:moveTo>
                <a:lnTo>
                  <a:pt x="73240" y="240360"/>
                </a:lnTo>
                <a:lnTo>
                  <a:pt x="73240" y="263601"/>
                </a:lnTo>
                <a:lnTo>
                  <a:pt x="77863" y="268236"/>
                </a:lnTo>
                <a:lnTo>
                  <a:pt x="89738" y="268236"/>
                </a:lnTo>
                <a:lnTo>
                  <a:pt x="94361" y="263601"/>
                </a:lnTo>
                <a:lnTo>
                  <a:pt x="94361" y="240360"/>
                </a:lnTo>
                <a:close/>
              </a:path>
              <a:path w="167639" h="268604">
                <a:moveTo>
                  <a:pt x="122059" y="219113"/>
                </a:moveTo>
                <a:lnTo>
                  <a:pt x="46202" y="219113"/>
                </a:lnTo>
                <a:lnTo>
                  <a:pt x="40919" y="223748"/>
                </a:lnTo>
                <a:lnTo>
                  <a:pt x="40919" y="235711"/>
                </a:lnTo>
                <a:lnTo>
                  <a:pt x="46202" y="240360"/>
                </a:lnTo>
                <a:lnTo>
                  <a:pt x="122059" y="240360"/>
                </a:lnTo>
                <a:lnTo>
                  <a:pt x="126682" y="235711"/>
                </a:lnTo>
                <a:lnTo>
                  <a:pt x="126682" y="223748"/>
                </a:lnTo>
                <a:lnTo>
                  <a:pt x="122059" y="219113"/>
                </a:lnTo>
                <a:close/>
              </a:path>
              <a:path w="167639" h="268604">
                <a:moveTo>
                  <a:pt x="83794" y="0"/>
                </a:moveTo>
                <a:lnTo>
                  <a:pt x="51220" y="6639"/>
                </a:lnTo>
                <a:lnTo>
                  <a:pt x="24580" y="24731"/>
                </a:lnTo>
                <a:lnTo>
                  <a:pt x="6599" y="51536"/>
                </a:lnTo>
                <a:lnTo>
                  <a:pt x="0" y="84315"/>
                </a:lnTo>
                <a:lnTo>
                  <a:pt x="5598" y="114471"/>
                </a:lnTo>
                <a:lnTo>
                  <a:pt x="21032" y="139768"/>
                </a:lnTo>
                <a:lnTo>
                  <a:pt x="44260" y="158090"/>
                </a:lnTo>
                <a:lnTo>
                  <a:pt x="73240" y="167322"/>
                </a:lnTo>
                <a:lnTo>
                  <a:pt x="73240" y="219113"/>
                </a:lnTo>
                <a:lnTo>
                  <a:pt x="94361" y="219113"/>
                </a:lnTo>
                <a:lnTo>
                  <a:pt x="94361" y="167322"/>
                </a:lnTo>
                <a:lnTo>
                  <a:pt x="123333" y="158090"/>
                </a:lnTo>
                <a:lnTo>
                  <a:pt x="137726" y="146735"/>
                </a:lnTo>
                <a:lnTo>
                  <a:pt x="83794" y="146735"/>
                </a:lnTo>
                <a:lnTo>
                  <a:pt x="59633" y="141838"/>
                </a:lnTo>
                <a:lnTo>
                  <a:pt x="39924" y="128474"/>
                </a:lnTo>
                <a:lnTo>
                  <a:pt x="26646" y="108636"/>
                </a:lnTo>
                <a:lnTo>
                  <a:pt x="21780" y="84315"/>
                </a:lnTo>
                <a:lnTo>
                  <a:pt x="26646" y="59898"/>
                </a:lnTo>
                <a:lnTo>
                  <a:pt x="39924" y="39836"/>
                </a:lnTo>
                <a:lnTo>
                  <a:pt x="59633" y="26247"/>
                </a:lnTo>
                <a:lnTo>
                  <a:pt x="83794" y="21247"/>
                </a:lnTo>
                <a:lnTo>
                  <a:pt x="139279" y="21247"/>
                </a:lnTo>
                <a:lnTo>
                  <a:pt x="136575" y="18592"/>
                </a:lnTo>
                <a:lnTo>
                  <a:pt x="124437" y="10640"/>
                </a:lnTo>
                <a:lnTo>
                  <a:pt x="111675" y="4810"/>
                </a:lnTo>
                <a:lnTo>
                  <a:pt x="98169" y="1222"/>
                </a:lnTo>
                <a:lnTo>
                  <a:pt x="83794" y="0"/>
                </a:lnTo>
                <a:close/>
              </a:path>
              <a:path w="167639" h="268604">
                <a:moveTo>
                  <a:pt x="139279" y="21247"/>
                </a:moveTo>
                <a:lnTo>
                  <a:pt x="83794" y="21247"/>
                </a:lnTo>
                <a:lnTo>
                  <a:pt x="107963" y="26247"/>
                </a:lnTo>
                <a:lnTo>
                  <a:pt x="127676" y="39836"/>
                </a:lnTo>
                <a:lnTo>
                  <a:pt x="140955" y="59898"/>
                </a:lnTo>
                <a:lnTo>
                  <a:pt x="145821" y="84315"/>
                </a:lnTo>
                <a:lnTo>
                  <a:pt x="140955" y="108636"/>
                </a:lnTo>
                <a:lnTo>
                  <a:pt x="127676" y="128474"/>
                </a:lnTo>
                <a:lnTo>
                  <a:pt x="107963" y="141838"/>
                </a:lnTo>
                <a:lnTo>
                  <a:pt x="83794" y="146735"/>
                </a:lnTo>
                <a:lnTo>
                  <a:pt x="137726" y="146735"/>
                </a:lnTo>
                <a:lnTo>
                  <a:pt x="146558" y="139768"/>
                </a:lnTo>
                <a:lnTo>
                  <a:pt x="161990" y="114471"/>
                </a:lnTo>
                <a:lnTo>
                  <a:pt x="167589" y="84315"/>
                </a:lnTo>
                <a:lnTo>
                  <a:pt x="165249" y="65457"/>
                </a:lnTo>
                <a:lnTo>
                  <a:pt x="158764" y="46972"/>
                </a:lnTo>
                <a:lnTo>
                  <a:pt x="148938" y="30728"/>
                </a:lnTo>
                <a:lnTo>
                  <a:pt x="139279" y="21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208925" y="3212941"/>
            <a:ext cx="1448435" cy="369570"/>
          </a:xfrm>
          <a:custGeom>
            <a:avLst/>
            <a:gdLst/>
            <a:ahLst/>
            <a:cxnLst/>
            <a:rect l="l" t="t" r="r" b="b"/>
            <a:pathLst>
              <a:path w="1448435" h="369570">
                <a:moveTo>
                  <a:pt x="1334884" y="0"/>
                </a:moveTo>
                <a:lnTo>
                  <a:pt x="113042" y="0"/>
                </a:lnTo>
                <a:lnTo>
                  <a:pt x="69260" y="6531"/>
                </a:lnTo>
                <a:lnTo>
                  <a:pt x="33304" y="24384"/>
                </a:lnTo>
                <a:lnTo>
                  <a:pt x="8956" y="50942"/>
                </a:lnTo>
                <a:lnTo>
                  <a:pt x="0" y="83591"/>
                </a:lnTo>
                <a:lnTo>
                  <a:pt x="0" y="285927"/>
                </a:lnTo>
                <a:lnTo>
                  <a:pt x="8956" y="318298"/>
                </a:lnTo>
                <a:lnTo>
                  <a:pt x="33304" y="344887"/>
                </a:lnTo>
                <a:lnTo>
                  <a:pt x="69260" y="362894"/>
                </a:lnTo>
                <a:lnTo>
                  <a:pt x="113042" y="369519"/>
                </a:lnTo>
                <a:lnTo>
                  <a:pt x="1334884" y="369519"/>
                </a:lnTo>
                <a:lnTo>
                  <a:pt x="1378661" y="362894"/>
                </a:lnTo>
                <a:lnTo>
                  <a:pt x="1414618" y="344887"/>
                </a:lnTo>
                <a:lnTo>
                  <a:pt x="1438968" y="318298"/>
                </a:lnTo>
                <a:lnTo>
                  <a:pt x="1447926" y="285927"/>
                </a:lnTo>
                <a:lnTo>
                  <a:pt x="1447926" y="83591"/>
                </a:lnTo>
                <a:lnTo>
                  <a:pt x="1438968" y="50942"/>
                </a:lnTo>
                <a:lnTo>
                  <a:pt x="1414618" y="24384"/>
                </a:lnTo>
                <a:lnTo>
                  <a:pt x="1378661" y="6531"/>
                </a:lnTo>
                <a:lnTo>
                  <a:pt x="13348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224608" y="3639718"/>
            <a:ext cx="1448435" cy="369570"/>
          </a:xfrm>
          <a:custGeom>
            <a:avLst/>
            <a:gdLst/>
            <a:ahLst/>
            <a:cxnLst/>
            <a:rect l="l" t="t" r="r" b="b"/>
            <a:pathLst>
              <a:path w="1448435" h="369570">
                <a:moveTo>
                  <a:pt x="1334871" y="0"/>
                </a:moveTo>
                <a:lnTo>
                  <a:pt x="113931" y="0"/>
                </a:lnTo>
                <a:lnTo>
                  <a:pt x="69630" y="6531"/>
                </a:lnTo>
                <a:lnTo>
                  <a:pt x="33410" y="24384"/>
                </a:lnTo>
                <a:lnTo>
                  <a:pt x="8968" y="50942"/>
                </a:lnTo>
                <a:lnTo>
                  <a:pt x="0" y="83591"/>
                </a:lnTo>
                <a:lnTo>
                  <a:pt x="0" y="285927"/>
                </a:lnTo>
                <a:lnTo>
                  <a:pt x="8968" y="318298"/>
                </a:lnTo>
                <a:lnTo>
                  <a:pt x="33410" y="344887"/>
                </a:lnTo>
                <a:lnTo>
                  <a:pt x="69630" y="362894"/>
                </a:lnTo>
                <a:lnTo>
                  <a:pt x="113931" y="369519"/>
                </a:lnTo>
                <a:lnTo>
                  <a:pt x="1334871" y="369519"/>
                </a:lnTo>
                <a:lnTo>
                  <a:pt x="1379028" y="362894"/>
                </a:lnTo>
                <a:lnTo>
                  <a:pt x="1414943" y="344887"/>
                </a:lnTo>
                <a:lnTo>
                  <a:pt x="1439082" y="318298"/>
                </a:lnTo>
                <a:lnTo>
                  <a:pt x="1447914" y="285927"/>
                </a:lnTo>
                <a:lnTo>
                  <a:pt x="1447914" y="83591"/>
                </a:lnTo>
                <a:lnTo>
                  <a:pt x="1439082" y="50942"/>
                </a:lnTo>
                <a:lnTo>
                  <a:pt x="1414943" y="24384"/>
                </a:lnTo>
                <a:lnTo>
                  <a:pt x="1379028" y="6531"/>
                </a:lnTo>
                <a:lnTo>
                  <a:pt x="1334871" y="0"/>
                </a:lnTo>
                <a:close/>
              </a:path>
            </a:pathLst>
          </a:custGeom>
          <a:solidFill>
            <a:srgbClr val="63B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800828" y="3639718"/>
            <a:ext cx="368300" cy="369570"/>
          </a:xfrm>
          <a:custGeom>
            <a:avLst/>
            <a:gdLst/>
            <a:ahLst/>
            <a:cxnLst/>
            <a:rect l="l" t="t" r="r" b="b"/>
            <a:pathLst>
              <a:path w="368300" h="369570">
                <a:moveTo>
                  <a:pt x="296290" y="0"/>
                </a:moveTo>
                <a:lnTo>
                  <a:pt x="71437" y="0"/>
                </a:lnTo>
                <a:lnTo>
                  <a:pt x="43532" y="5504"/>
                </a:lnTo>
                <a:lnTo>
                  <a:pt x="20835" y="20605"/>
                </a:lnTo>
                <a:lnTo>
                  <a:pt x="5581" y="43183"/>
                </a:lnTo>
                <a:lnTo>
                  <a:pt x="0" y="71120"/>
                </a:lnTo>
                <a:lnTo>
                  <a:pt x="0" y="297751"/>
                </a:lnTo>
                <a:lnTo>
                  <a:pt x="5581" y="325504"/>
                </a:lnTo>
                <a:lnTo>
                  <a:pt x="20835" y="348337"/>
                </a:lnTo>
                <a:lnTo>
                  <a:pt x="43532" y="363818"/>
                </a:lnTo>
                <a:lnTo>
                  <a:pt x="71437" y="369519"/>
                </a:lnTo>
                <a:lnTo>
                  <a:pt x="296290" y="369519"/>
                </a:lnTo>
                <a:lnTo>
                  <a:pt x="324194" y="363818"/>
                </a:lnTo>
                <a:lnTo>
                  <a:pt x="346886" y="348337"/>
                </a:lnTo>
                <a:lnTo>
                  <a:pt x="362136" y="325504"/>
                </a:lnTo>
                <a:lnTo>
                  <a:pt x="367715" y="297751"/>
                </a:lnTo>
                <a:lnTo>
                  <a:pt x="367715" y="71120"/>
                </a:lnTo>
                <a:lnTo>
                  <a:pt x="362136" y="43183"/>
                </a:lnTo>
                <a:lnTo>
                  <a:pt x="346886" y="20605"/>
                </a:lnTo>
                <a:lnTo>
                  <a:pt x="324194" y="5504"/>
                </a:lnTo>
                <a:lnTo>
                  <a:pt x="296290" y="0"/>
                </a:lnTo>
                <a:close/>
              </a:path>
            </a:pathLst>
          </a:custGeom>
          <a:solidFill>
            <a:srgbClr val="63B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882818" y="3707838"/>
            <a:ext cx="209765" cy="2073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356" y="110370"/>
            <a:ext cx="10242687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6A7C-5E8E-44A0-81DA-765A640276F7}" type="datetimeFigureOut">
              <a:rPr lang="es-EC" smtClean="0"/>
              <a:t>09/03/2022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AEE7-E7D6-4D21-B046-9C57382E216A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bk object 19"/>
          <p:cNvSpPr/>
          <p:nvPr userDrawn="1"/>
        </p:nvSpPr>
        <p:spPr>
          <a:xfrm>
            <a:off x="0" y="0"/>
            <a:ext cx="10692130" cy="884555"/>
          </a:xfrm>
          <a:custGeom>
            <a:avLst/>
            <a:gdLst/>
            <a:ahLst/>
            <a:cxnLst/>
            <a:rect l="l" t="t" r="r" b="b"/>
            <a:pathLst>
              <a:path w="10692130" h="884555">
                <a:moveTo>
                  <a:pt x="0" y="0"/>
                </a:moveTo>
                <a:lnTo>
                  <a:pt x="10692003" y="0"/>
                </a:lnTo>
                <a:lnTo>
                  <a:pt x="10692003" y="884402"/>
                </a:lnTo>
                <a:lnTo>
                  <a:pt x="0" y="884402"/>
                </a:lnTo>
                <a:lnTo>
                  <a:pt x="0" y="0"/>
                </a:lnTo>
                <a:close/>
              </a:path>
            </a:pathLst>
          </a:custGeom>
          <a:solidFill>
            <a:srgbClr val="2D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07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C" sz="2400" b="1" i="0" kern="1200" dirty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198"/>
          <a:stretch/>
        </p:blipFill>
        <p:spPr>
          <a:xfrm>
            <a:off x="-825500" y="-161679"/>
            <a:ext cx="11642271" cy="8064007"/>
          </a:xfrm>
          <a:prstGeom prst="rect">
            <a:avLst/>
          </a:prstGeom>
        </p:spPr>
      </p:pic>
      <p:sp>
        <p:nvSpPr>
          <p:cNvPr id="5" name="CustomShape 1">
            <a:extLst>
              <a:ext uri="{FF2B5EF4-FFF2-40B4-BE49-F238E27FC236}">
                <a16:creationId xmlns="" xmlns:a16="http://schemas.microsoft.com/office/drawing/2014/main" id="{5B6681BF-934F-DE4E-B1F0-AF4580902457}"/>
              </a:ext>
            </a:extLst>
          </p:cNvPr>
          <p:cNvSpPr/>
          <p:nvPr/>
        </p:nvSpPr>
        <p:spPr>
          <a:xfrm>
            <a:off x="4051300" y="3783772"/>
            <a:ext cx="6107430" cy="10742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3600" b="1" spc="-1" dirty="0">
                <a:solidFill>
                  <a:srgbClr val="FFFFFF"/>
                </a:solidFill>
                <a:latin typeface="Arial"/>
              </a:rPr>
              <a:t>Informe epidemiológico </a:t>
            </a:r>
            <a:r>
              <a:rPr lang="es-ES" sz="3600" b="1" spc="-1" dirty="0">
                <a:solidFill>
                  <a:srgbClr val="FFFFFF"/>
                </a:solidFill>
                <a:latin typeface="Arial"/>
              </a:rPr>
              <a:t>de COVID-19, Ecuador 2022</a:t>
            </a:r>
            <a:endParaRPr lang="es-EC" sz="36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B2256A2-39CD-5C4D-AB72-3E095DB6BF83}"/>
              </a:ext>
            </a:extLst>
          </p:cNvPr>
          <p:cNvSpPr txBox="1">
            <a:spLocks/>
          </p:cNvSpPr>
          <p:nvPr/>
        </p:nvSpPr>
        <p:spPr>
          <a:xfrm>
            <a:off x="4037496" y="5163001"/>
            <a:ext cx="5791200" cy="623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>
                <a:solidFill>
                  <a:schemeClr val="bg1"/>
                </a:solidFill>
              </a:rPr>
              <a:t>Reporte actualizado el 08 de marzo de 2022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914380"/>
            <a:ext cx="8782050" cy="61702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09398"/>
          </a:xfrm>
        </p:spPr>
        <p:txBody>
          <a:bodyPr/>
          <a:lstStyle/>
          <a:p>
            <a:pPr algn="l"/>
            <a:r>
              <a:rPr lang="es-EC" sz="2200" dirty="0"/>
              <a:t>Casos confirmados de COVID-19 por semana de notificación según provincias del Ecuador (2022)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385" name="Rectángulo 384"/>
          <p:cNvSpPr/>
          <p:nvPr/>
        </p:nvSpPr>
        <p:spPr>
          <a:xfrm>
            <a:off x="7861300" y="866290"/>
            <a:ext cx="2832100" cy="248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Semana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423746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08226"/>
            <a:ext cx="8953500" cy="6225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09398"/>
          </a:xfrm>
        </p:spPr>
        <p:txBody>
          <a:bodyPr/>
          <a:lstStyle/>
          <a:p>
            <a:pPr algn="l"/>
            <a:r>
              <a:rPr lang="es-EC" sz="2200" dirty="0"/>
              <a:t>Casos confirmados de COVID-19 por semana de notificación según provincias del Ecuador (2022)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9" name="Rectángulo 8"/>
          <p:cNvSpPr/>
          <p:nvPr/>
        </p:nvSpPr>
        <p:spPr>
          <a:xfrm>
            <a:off x="7861300" y="866290"/>
            <a:ext cx="2832100" cy="248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Semana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275127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4" y="914682"/>
            <a:ext cx="8848646" cy="6216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09398"/>
          </a:xfrm>
        </p:spPr>
        <p:txBody>
          <a:bodyPr/>
          <a:lstStyle/>
          <a:p>
            <a:pPr algn="l"/>
            <a:r>
              <a:rPr lang="es-EC" sz="2200" dirty="0"/>
              <a:t>Casos confirmados de COVID-19 por semana de notificación según provincias del Ecuador (enero 2022)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7" name="Rectángulo 6"/>
          <p:cNvSpPr/>
          <p:nvPr/>
        </p:nvSpPr>
        <p:spPr>
          <a:xfrm>
            <a:off x="7861300" y="866290"/>
            <a:ext cx="2832100" cy="3243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Semana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332389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961979"/>
            <a:ext cx="8767762" cy="61611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09398"/>
          </a:xfrm>
        </p:spPr>
        <p:txBody>
          <a:bodyPr/>
          <a:lstStyle/>
          <a:p>
            <a:pPr algn="l"/>
            <a:r>
              <a:rPr lang="es-EC" sz="2200" dirty="0"/>
              <a:t>Casos confirmados de COVID-19 por semana de notificación según provincias del Ecuador (2022)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7" name="Rectángulo 6"/>
          <p:cNvSpPr/>
          <p:nvPr/>
        </p:nvSpPr>
        <p:spPr>
          <a:xfrm>
            <a:off x="7861300" y="866290"/>
            <a:ext cx="2832100" cy="248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Semana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28185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32C6DEB-0F55-42A1-98B2-95CFBDF58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b="9833"/>
          <a:stretch/>
        </p:blipFill>
        <p:spPr>
          <a:xfrm>
            <a:off x="248301" y="1362074"/>
            <a:ext cx="10417885" cy="4419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362" y="273104"/>
            <a:ext cx="10058400" cy="332399"/>
          </a:xfrm>
        </p:spPr>
        <p:txBody>
          <a:bodyPr/>
          <a:lstStyle/>
          <a:p>
            <a:pPr algn="l"/>
            <a:r>
              <a:rPr lang="es-EC" sz="2400" dirty="0"/>
              <a:t>Variantes de Preocupación (</a:t>
            </a:r>
            <a:r>
              <a:rPr lang="es-EC" sz="2400" dirty="0" err="1"/>
              <a:t>VoC</a:t>
            </a:r>
            <a:r>
              <a:rPr lang="es-EC" sz="2400" dirty="0"/>
              <a:t>) Ecuador 49 SE 2021 – 07 SE 2022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07362" y="6746944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90483"/>
              </p:ext>
            </p:extLst>
          </p:nvPr>
        </p:nvGraphicFramePr>
        <p:xfrm>
          <a:off x="469900" y="5934651"/>
          <a:ext cx="3200400" cy="6593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702663581"/>
                    </a:ext>
                  </a:extLst>
                </a:gridCol>
              </a:tblGrid>
              <a:tr h="6523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Fecha de corte: 25 de febrero de 2022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1180306890"/>
                  </a:ext>
                </a:extLst>
              </a:tr>
              <a:tr h="6523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Elaborado por: INSPI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1759676302"/>
                  </a:ext>
                </a:extLst>
              </a:tr>
              <a:tr h="8219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MSP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GISAID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299856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9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499" y="123825"/>
            <a:ext cx="10058400" cy="664797"/>
          </a:xfrm>
        </p:spPr>
        <p:txBody>
          <a:bodyPr/>
          <a:lstStyle/>
          <a:p>
            <a:pPr algn="l"/>
            <a:r>
              <a:rPr lang="es-EC" sz="2400" dirty="0"/>
              <a:t>Variantes de Preocupación (</a:t>
            </a:r>
            <a:r>
              <a:rPr lang="es-EC" sz="2400" dirty="0" err="1"/>
              <a:t>VoC</a:t>
            </a:r>
            <a:r>
              <a:rPr lang="es-EC" sz="2400" dirty="0"/>
              <a:t>), Ecuador 49 SE 2021 – 08 SE 2022 (04 mar 2022)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07362" y="6746944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294980"/>
              </p:ext>
            </p:extLst>
          </p:nvPr>
        </p:nvGraphicFramePr>
        <p:xfrm>
          <a:off x="307362" y="885824"/>
          <a:ext cx="10220938" cy="586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08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A147AD0A-F883-4020-88FF-EBD2768A7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717912"/>
              </p:ext>
            </p:extLst>
          </p:nvPr>
        </p:nvGraphicFramePr>
        <p:xfrm>
          <a:off x="165100" y="962025"/>
          <a:ext cx="10287000" cy="578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00" y="107892"/>
            <a:ext cx="10058400" cy="664797"/>
          </a:xfrm>
        </p:spPr>
        <p:txBody>
          <a:bodyPr wrap="square" lIns="0" tIns="0" rIns="0" bIns="0">
            <a:spAutoFit/>
          </a:bodyPr>
          <a:lstStyle/>
          <a:p>
            <a:r>
              <a:rPr lang="es-EC" dirty="0"/>
              <a:t>Casos confirmados notificados de COVID-19 y fallecidos*, Ecuador 2020-2022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7362" y="6746944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74845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64797"/>
          </a:xfrm>
        </p:spPr>
        <p:txBody>
          <a:bodyPr/>
          <a:lstStyle/>
          <a:p>
            <a:pPr algn="l"/>
            <a:r>
              <a:rPr lang="es-EC" dirty="0"/>
              <a:t>Personas fallecidas confirmados y probables por COVID-19, según semana epidemiológica, registradas en el SIVE, Ecuador 2021-2022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7369" y="7008162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99" y="885824"/>
            <a:ext cx="8625049" cy="61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2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64797"/>
          </a:xfrm>
        </p:spPr>
        <p:txBody>
          <a:bodyPr/>
          <a:lstStyle/>
          <a:p>
            <a:pPr algn="l"/>
            <a:r>
              <a:rPr lang="es-EC" dirty="0"/>
              <a:t>Personas fallecidas confirmados y probables de COVID-19 por día registradas en el SIVE, Ecuador 2020-2022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7369" y="7008162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971664"/>
            <a:ext cx="8763000" cy="6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2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400" dirty="0"/>
              <a:t>Personas fallecidas diarias confirmados y probables por COVID-19, registradas en el SIVE, Ecuador (dic 2021-actualidad)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47369" y="7008162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4" y="962025"/>
            <a:ext cx="9473093" cy="59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2163808"/>
            <a:ext cx="1981200" cy="121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48717" y="2061939"/>
            <a:ext cx="1242695" cy="5405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265"/>
              </a:lnSpc>
              <a:spcBef>
                <a:spcPts val="114"/>
              </a:spcBef>
            </a:pPr>
            <a:r>
              <a:rPr lang="es-EC" sz="1900" b="1" dirty="0">
                <a:solidFill>
                  <a:srgbClr val="FFFFFF"/>
                </a:solidFill>
                <a:latin typeface="Arial"/>
                <a:cs typeface="Arial"/>
              </a:rPr>
              <a:t>625.059</a:t>
            </a:r>
          </a:p>
          <a:p>
            <a:pPr marR="14604" algn="ctr">
              <a:lnSpc>
                <a:spcPts val="944"/>
              </a:lnSpc>
            </a:pPr>
            <a:r>
              <a:rPr lang="es-EC" sz="800" b="1" spc="-5" dirty="0">
                <a:solidFill>
                  <a:srgbClr val="FFFFFF"/>
                </a:solidFill>
                <a:latin typeface="Arial"/>
                <a:cs typeface="Arial"/>
              </a:rPr>
              <a:t>+5.118, aumento diario</a:t>
            </a:r>
          </a:p>
          <a:p>
            <a:pPr marR="14604" algn="ctr">
              <a:lnSpc>
                <a:spcPts val="944"/>
              </a:lnSpc>
            </a:pPr>
            <a:r>
              <a:rPr lang="es-EC" sz="800" b="1" spc="-5" dirty="0">
                <a:solidFill>
                  <a:srgbClr val="FFFFFF"/>
                </a:solidFill>
                <a:latin typeface="Arial"/>
                <a:cs typeface="Arial"/>
              </a:rPr>
              <a:t>+11.027, aumento global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355" y="110370"/>
            <a:ext cx="10453943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100"/>
              </a:spcBef>
            </a:pPr>
            <a:r>
              <a:rPr dirty="0"/>
              <a:t>SITUACIÓN EPIDEMIOLÓGICA </a:t>
            </a:r>
            <a:r>
              <a:rPr lang="en-US" spc="-5" dirty="0"/>
              <a:t>NACIONAL </a:t>
            </a:r>
            <a:r>
              <a:rPr spc="-5" dirty="0"/>
              <a:t>COVID-19</a:t>
            </a:r>
            <a:r>
              <a:rPr lang="es-EC" spc="-5" dirty="0"/>
              <a:t>, ECUADOR</a:t>
            </a:r>
            <a:endParaRPr spc="-5" dirty="0"/>
          </a:p>
          <a:p>
            <a:pPr marL="12700">
              <a:lnSpc>
                <a:spcPts val="1980"/>
              </a:lnSpc>
            </a:pPr>
            <a:r>
              <a:rPr sz="1700" b="0" dirty="0">
                <a:latin typeface="Arial"/>
                <a:cs typeface="Arial"/>
              </a:rPr>
              <a:t>(</a:t>
            </a:r>
            <a:r>
              <a:rPr lang="es-EC" sz="1700" b="0" dirty="0">
                <a:latin typeface="Arial"/>
                <a:cs typeface="Arial"/>
              </a:rPr>
              <a:t>d</a:t>
            </a:r>
            <a:r>
              <a:rPr sz="1700" b="0" dirty="0" err="1">
                <a:latin typeface="Arial"/>
                <a:cs typeface="Arial"/>
              </a:rPr>
              <a:t>esde</a:t>
            </a:r>
            <a:r>
              <a:rPr sz="1700" b="0" dirty="0">
                <a:latin typeface="Arial"/>
                <a:cs typeface="Arial"/>
              </a:rPr>
              <a:t> </a:t>
            </a:r>
            <a:r>
              <a:rPr sz="1700" b="0" spc="-5" dirty="0">
                <a:latin typeface="Arial"/>
                <a:cs typeface="Arial"/>
              </a:rPr>
              <a:t>29 </a:t>
            </a:r>
            <a:r>
              <a:rPr sz="1700" b="0" dirty="0" err="1">
                <a:latin typeface="Arial"/>
                <a:cs typeface="Arial"/>
              </a:rPr>
              <a:t>feb</a:t>
            </a:r>
            <a:r>
              <a:rPr lang="es-EC" sz="1700" b="0" dirty="0" err="1">
                <a:latin typeface="Arial"/>
                <a:cs typeface="Arial"/>
              </a:rPr>
              <a:t>rero</a:t>
            </a:r>
            <a:r>
              <a:rPr sz="1700" b="0" dirty="0">
                <a:latin typeface="Arial"/>
                <a:cs typeface="Arial"/>
              </a:rPr>
              <a:t> </a:t>
            </a:r>
            <a:r>
              <a:rPr sz="1700" b="0" spc="-5" dirty="0">
                <a:latin typeface="Arial"/>
                <a:cs typeface="Arial"/>
              </a:rPr>
              <a:t>2020 </a:t>
            </a:r>
            <a:r>
              <a:rPr sz="1700" b="0" spc="-5">
                <a:latin typeface="Arial"/>
                <a:cs typeface="Arial"/>
              </a:rPr>
              <a:t>hasta </a:t>
            </a:r>
            <a:r>
              <a:rPr lang="es-EC" sz="1700" b="0" spc="-5"/>
              <a:t>15 enero 2022</a:t>
            </a:r>
            <a:r>
              <a:rPr sz="1700" b="0" spc="-5">
                <a:latin typeface="Arial"/>
                <a:cs typeface="Arial"/>
              </a:rPr>
              <a:t>)</a:t>
            </a:r>
            <a:r>
              <a:rPr lang="es-EC" sz="1700" b="0" spc="-5" dirty="0"/>
              <a:t>.</a:t>
            </a:r>
            <a:r>
              <a:rPr sz="1700" b="0" dirty="0">
                <a:latin typeface="Arial"/>
                <a:cs typeface="Arial"/>
              </a:rPr>
              <a:t> </a:t>
            </a:r>
            <a:r>
              <a:rPr sz="1700" b="0" spc="-5" dirty="0">
                <a:latin typeface="Arial"/>
                <a:cs typeface="Arial"/>
              </a:rPr>
              <a:t>Datos </a:t>
            </a:r>
            <a:r>
              <a:rPr sz="1700" b="0" spc="-5" dirty="0" err="1">
                <a:latin typeface="Arial"/>
                <a:cs typeface="Arial"/>
              </a:rPr>
              <a:t>actualizados</a:t>
            </a:r>
            <a:r>
              <a:rPr sz="1700" b="0" spc="-5" dirty="0">
                <a:latin typeface="Arial"/>
                <a:cs typeface="Arial"/>
              </a:rPr>
              <a:t> </a:t>
            </a:r>
            <a:r>
              <a:rPr lang="es-EC" sz="1700" b="0" spc="-5">
                <a:latin typeface="Arial"/>
                <a:cs typeface="Arial"/>
              </a:rPr>
              <a:t>el</a:t>
            </a:r>
            <a:r>
              <a:rPr lang="es-EC" sz="1700" b="0" spc="-5"/>
              <a:t> </a:t>
            </a:r>
            <a:r>
              <a:rPr lang="es-ES" sz="1700" b="0" spc="-5"/>
              <a:t>16 de enero de 2022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35343" y="1151105"/>
            <a:ext cx="2465705" cy="558800"/>
          </a:xfrm>
          <a:custGeom>
            <a:avLst/>
            <a:gdLst/>
            <a:ahLst/>
            <a:cxnLst/>
            <a:rect l="l" t="t" r="r" b="b"/>
            <a:pathLst>
              <a:path w="2465704" h="558800">
                <a:moveTo>
                  <a:pt x="2413736" y="0"/>
                </a:moveTo>
                <a:lnTo>
                  <a:pt x="51523" y="0"/>
                </a:lnTo>
                <a:lnTo>
                  <a:pt x="31520" y="4066"/>
                </a:lnTo>
                <a:lnTo>
                  <a:pt x="15136" y="15136"/>
                </a:lnTo>
                <a:lnTo>
                  <a:pt x="4066" y="31520"/>
                </a:lnTo>
                <a:lnTo>
                  <a:pt x="0" y="51523"/>
                </a:lnTo>
                <a:lnTo>
                  <a:pt x="0" y="507276"/>
                </a:lnTo>
                <a:lnTo>
                  <a:pt x="4066" y="527279"/>
                </a:lnTo>
                <a:lnTo>
                  <a:pt x="15136" y="543663"/>
                </a:lnTo>
                <a:lnTo>
                  <a:pt x="31520" y="554733"/>
                </a:lnTo>
                <a:lnTo>
                  <a:pt x="51523" y="558800"/>
                </a:lnTo>
                <a:lnTo>
                  <a:pt x="2413736" y="558800"/>
                </a:lnTo>
                <a:lnTo>
                  <a:pt x="2433740" y="554733"/>
                </a:lnTo>
                <a:lnTo>
                  <a:pt x="2450123" y="543663"/>
                </a:lnTo>
                <a:lnTo>
                  <a:pt x="2461194" y="527279"/>
                </a:lnTo>
                <a:lnTo>
                  <a:pt x="2465260" y="507276"/>
                </a:lnTo>
                <a:lnTo>
                  <a:pt x="2465260" y="51523"/>
                </a:lnTo>
                <a:lnTo>
                  <a:pt x="2461194" y="31520"/>
                </a:lnTo>
                <a:lnTo>
                  <a:pt x="2450123" y="15136"/>
                </a:lnTo>
                <a:lnTo>
                  <a:pt x="2433740" y="4066"/>
                </a:lnTo>
                <a:lnTo>
                  <a:pt x="241373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68806" y="1799347"/>
            <a:ext cx="1368723" cy="38087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70"/>
              </a:spcBef>
            </a:pPr>
            <a:r>
              <a:rPr sz="1100" b="1" spc="-65" dirty="0">
                <a:solidFill>
                  <a:srgbClr val="1F285C"/>
                </a:solidFill>
                <a:latin typeface="Arial"/>
                <a:cs typeface="Arial"/>
              </a:rPr>
              <a:t>F</a:t>
            </a:r>
            <a:r>
              <a:rPr sz="1100" b="1" spc="-5" dirty="0">
                <a:solidFill>
                  <a:srgbClr val="1F285C"/>
                </a:solidFill>
                <a:latin typeface="Arial"/>
                <a:cs typeface="Arial"/>
              </a:rPr>
              <a:t>ALLECIDOS </a:t>
            </a:r>
            <a:endParaRPr lang="es-EC" sz="1100" b="1" spc="-5" dirty="0">
              <a:solidFill>
                <a:srgbClr val="1F285C"/>
              </a:solidFill>
              <a:latin typeface="Arial"/>
              <a:cs typeface="Arial"/>
            </a:endParaRPr>
          </a:p>
          <a:p>
            <a:pPr marL="12700" marR="5080">
              <a:lnSpc>
                <a:spcPts val="1180"/>
              </a:lnSpc>
              <a:spcBef>
                <a:spcPts val="270"/>
              </a:spcBef>
            </a:pPr>
            <a:r>
              <a:rPr sz="1100" b="1" spc="-5" dirty="0">
                <a:solidFill>
                  <a:srgbClr val="1F285C"/>
                </a:solidFill>
                <a:latin typeface="Arial"/>
                <a:cs typeface="Arial"/>
              </a:rPr>
              <a:t>AÑO</a:t>
            </a:r>
            <a:r>
              <a:rPr lang="es-EC" sz="1100" b="1" spc="-5" dirty="0">
                <a:solidFill>
                  <a:srgbClr val="1F285C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F285C"/>
                </a:solidFill>
                <a:latin typeface="Arial"/>
                <a:cs typeface="Arial"/>
              </a:rPr>
              <a:t> </a:t>
            </a:r>
            <a:r>
              <a:rPr lang="es-EC" sz="1100" b="1" spc="-5" dirty="0">
                <a:solidFill>
                  <a:srgbClr val="1F285C"/>
                </a:solidFill>
                <a:latin typeface="Arial"/>
                <a:cs typeface="Arial"/>
              </a:rPr>
              <a:t>2022</a:t>
            </a:r>
            <a:r>
              <a:rPr sz="1100" b="1" spc="-5" dirty="0">
                <a:solidFill>
                  <a:srgbClr val="1F285C"/>
                </a:solidFill>
                <a:latin typeface="Arial"/>
                <a:cs typeface="Arial"/>
              </a:rPr>
              <a:t>*</a:t>
            </a:r>
            <a:r>
              <a:rPr lang="es-EC" sz="1100" b="1" spc="-5" dirty="0">
                <a:solidFill>
                  <a:srgbClr val="1F285C"/>
                </a:solidFill>
                <a:latin typeface="Arial"/>
                <a:cs typeface="Arial"/>
              </a:rPr>
              <a:t>*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0500" y="5305425"/>
            <a:ext cx="2179626" cy="116589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900"/>
              </a:lnSpc>
            </a:pPr>
            <a:r>
              <a:rPr lang="es-EC" sz="600" b="1" spc="-5" dirty="0">
                <a:latin typeface="Arial"/>
                <a:cs typeface="Arial"/>
              </a:rPr>
              <a:t>**2021 - 2022: </a:t>
            </a:r>
            <a:r>
              <a:rPr lang="es-EC" sz="600" dirty="0">
                <a:latin typeface="Arial"/>
                <a:cs typeface="Arial"/>
              </a:rPr>
              <a:t>Fuente Sistema Integrado </a:t>
            </a:r>
            <a:r>
              <a:rPr lang="es-EC" sz="600" spc="-5" dirty="0">
                <a:latin typeface="Arial"/>
                <a:cs typeface="Arial"/>
              </a:rPr>
              <a:t>de </a:t>
            </a:r>
            <a:r>
              <a:rPr lang="es-EC" sz="600" spc="-10" dirty="0">
                <a:latin typeface="Arial"/>
                <a:cs typeface="Arial"/>
              </a:rPr>
              <a:t>Vigilancia  </a:t>
            </a:r>
            <a:r>
              <a:rPr lang="es-EC" sz="600" dirty="0">
                <a:latin typeface="Arial"/>
                <a:cs typeface="Arial"/>
              </a:rPr>
              <a:t>Epidemiológica </a:t>
            </a:r>
            <a:r>
              <a:rPr lang="es-EC" sz="600" spc="-5" dirty="0">
                <a:latin typeface="Arial"/>
                <a:cs typeface="Arial"/>
              </a:rPr>
              <a:t>del</a:t>
            </a:r>
            <a:r>
              <a:rPr lang="es-EC" sz="600" spc="35" dirty="0">
                <a:latin typeface="Arial"/>
                <a:cs typeface="Arial"/>
              </a:rPr>
              <a:t> </a:t>
            </a:r>
            <a:r>
              <a:rPr lang="es-EC" sz="600" spc="-30" dirty="0">
                <a:latin typeface="Arial"/>
                <a:cs typeface="Arial"/>
              </a:rPr>
              <a:t>MSP (sistemas ViEpi + COVID-19-PCR)</a:t>
            </a:r>
          </a:p>
          <a:p>
            <a:pPr marL="12700" marR="5080" algn="just">
              <a:lnSpc>
                <a:spcPts val="900"/>
              </a:lnSpc>
            </a:pPr>
            <a:endParaRPr lang="es-EC" sz="600" spc="-30" dirty="0">
              <a:latin typeface="Arial"/>
              <a:cs typeface="Arial"/>
            </a:endParaRPr>
          </a:p>
          <a:p>
            <a:pPr marL="12700" marR="5080" algn="just">
              <a:lnSpc>
                <a:spcPts val="900"/>
              </a:lnSpc>
            </a:pPr>
            <a:r>
              <a:rPr lang="es-MX" sz="600" b="1" spc="-5" dirty="0">
                <a:latin typeface="Arial"/>
                <a:cs typeface="Arial"/>
              </a:rPr>
              <a:t>**2020: </a:t>
            </a:r>
            <a:r>
              <a:rPr lang="es-MX" sz="600" dirty="0">
                <a:latin typeface="Arial"/>
                <a:cs typeface="Arial"/>
              </a:rPr>
              <a:t>Fuente INEC. </a:t>
            </a:r>
            <a:r>
              <a:rPr lang="es-MX" sz="600" spc="-5" dirty="0">
                <a:latin typeface="Arial"/>
                <a:cs typeface="Arial"/>
              </a:rPr>
              <a:t>Los datos </a:t>
            </a:r>
            <a:r>
              <a:rPr lang="es-MX" sz="600" dirty="0">
                <a:latin typeface="Arial"/>
                <a:cs typeface="Arial"/>
              </a:rPr>
              <a:t>corresponden  a </a:t>
            </a:r>
            <a:r>
              <a:rPr lang="es-MX" sz="600" spc="-5" dirty="0">
                <a:latin typeface="Arial"/>
                <a:cs typeface="Arial"/>
              </a:rPr>
              <a:t>fallecidos en establecimientos del MSP, RPC, RPIS y otros. Cifras provisionales (corresponden a los  datos o indicadores que se generan con información de las defunciones generales  ocurridos y que están sujetos a ajustes por registros posteriores).</a:t>
            </a:r>
          </a:p>
          <a:p>
            <a:pPr marL="12700" marR="5080" algn="just">
              <a:lnSpc>
                <a:spcPts val="900"/>
              </a:lnSpc>
            </a:pP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3062" y="1193519"/>
            <a:ext cx="1880235" cy="5347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11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FALLECIDOS</a:t>
            </a:r>
            <a:r>
              <a:rPr lang="es-EC" sz="1800" b="1" spc="-2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ts val="800"/>
              </a:lnSpc>
              <a:spcBef>
                <a:spcPts val="1135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5686" y="1186769"/>
            <a:ext cx="2256155" cy="4870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14680" marR="5080" indent="-602615">
              <a:lnSpc>
                <a:spcPts val="1780"/>
              </a:lnSpc>
              <a:spcBef>
                <a:spcPts val="215"/>
              </a:spcBef>
            </a:pP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sz="15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CONFIRMADOS  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PROVINCIA</a:t>
            </a:r>
            <a:r>
              <a:rPr lang="es-EC" sz="1550" b="1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10264" y="0"/>
            <a:ext cx="1169035" cy="923925"/>
          </a:xfrm>
          <a:custGeom>
            <a:avLst/>
            <a:gdLst/>
            <a:ahLst/>
            <a:cxnLst/>
            <a:rect l="l" t="t" r="r" b="b"/>
            <a:pathLst>
              <a:path w="1169034" h="923925">
                <a:moveTo>
                  <a:pt x="1168670" y="0"/>
                </a:moveTo>
                <a:lnTo>
                  <a:pt x="305349" y="0"/>
                </a:lnTo>
                <a:lnTo>
                  <a:pt x="131013" y="81719"/>
                </a:lnTo>
                <a:lnTo>
                  <a:pt x="85816" y="109813"/>
                </a:lnTo>
                <a:lnTo>
                  <a:pt x="48988" y="146804"/>
                </a:lnTo>
                <a:lnTo>
                  <a:pt x="21656" y="190905"/>
                </a:lnTo>
                <a:lnTo>
                  <a:pt x="4950" y="240328"/>
                </a:lnTo>
                <a:lnTo>
                  <a:pt x="0" y="293288"/>
                </a:lnTo>
                <a:lnTo>
                  <a:pt x="7403" y="345945"/>
                </a:lnTo>
                <a:lnTo>
                  <a:pt x="26376" y="394522"/>
                </a:lnTo>
                <a:lnTo>
                  <a:pt x="55720" y="437280"/>
                </a:lnTo>
                <a:lnTo>
                  <a:pt x="94237" y="472479"/>
                </a:lnTo>
                <a:lnTo>
                  <a:pt x="140728" y="498380"/>
                </a:lnTo>
                <a:lnTo>
                  <a:pt x="1168670" y="923381"/>
                </a:lnTo>
                <a:lnTo>
                  <a:pt x="1168670" y="430480"/>
                </a:lnTo>
                <a:lnTo>
                  <a:pt x="792518" y="274949"/>
                </a:lnTo>
                <a:lnTo>
                  <a:pt x="1168670" y="98665"/>
                </a:lnTo>
                <a:lnTo>
                  <a:pt x="116867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1040" y="7047064"/>
            <a:ext cx="3246755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b="0" dirty="0">
                <a:solidFill>
                  <a:srgbClr val="1F285C"/>
                </a:solidFill>
                <a:latin typeface="Gotham Medium"/>
                <a:cs typeface="Gotham Medium"/>
              </a:rPr>
              <a:t>Ministerio </a:t>
            </a:r>
            <a:r>
              <a:rPr sz="1850" b="0" spc="10" dirty="0">
                <a:solidFill>
                  <a:srgbClr val="1F285C"/>
                </a:solidFill>
                <a:latin typeface="Gotham Medium"/>
                <a:cs typeface="Gotham Medium"/>
              </a:rPr>
              <a:t>de Salud</a:t>
            </a:r>
            <a:r>
              <a:rPr sz="1850" b="0" spc="-50" dirty="0">
                <a:solidFill>
                  <a:srgbClr val="1F285C"/>
                </a:solidFill>
                <a:latin typeface="Gotham Medium"/>
                <a:cs typeface="Gotham Medium"/>
              </a:rPr>
              <a:t> </a:t>
            </a:r>
            <a:r>
              <a:rPr sz="1850" b="0" spc="10" dirty="0">
                <a:solidFill>
                  <a:srgbClr val="1F285C"/>
                </a:solidFill>
                <a:latin typeface="Gotham Medium"/>
                <a:cs typeface="Gotham Medium"/>
              </a:rPr>
              <a:t>Pública</a:t>
            </a:r>
            <a:endParaRPr sz="1850" dirty="0">
              <a:latin typeface="Gotham Medium"/>
              <a:cs typeface="Gotham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98280" y="7015750"/>
            <a:ext cx="62865" cy="96520"/>
          </a:xfrm>
          <a:custGeom>
            <a:avLst/>
            <a:gdLst/>
            <a:ahLst/>
            <a:cxnLst/>
            <a:rect l="l" t="t" r="r" b="b"/>
            <a:pathLst>
              <a:path w="62865" h="96520">
                <a:moveTo>
                  <a:pt x="10985" y="69735"/>
                </a:moveTo>
                <a:lnTo>
                  <a:pt x="0" y="81013"/>
                </a:lnTo>
                <a:lnTo>
                  <a:pt x="5318" y="87014"/>
                </a:lnTo>
                <a:lnTo>
                  <a:pt x="12039" y="91882"/>
                </a:lnTo>
                <a:lnTo>
                  <a:pt x="20341" y="95148"/>
                </a:lnTo>
                <a:lnTo>
                  <a:pt x="30403" y="96342"/>
                </a:lnTo>
                <a:lnTo>
                  <a:pt x="39890" y="96342"/>
                </a:lnTo>
                <a:lnTo>
                  <a:pt x="47891" y="93484"/>
                </a:lnTo>
                <a:lnTo>
                  <a:pt x="53467" y="87934"/>
                </a:lnTo>
                <a:lnTo>
                  <a:pt x="57185" y="83222"/>
                </a:lnTo>
                <a:lnTo>
                  <a:pt x="58311" y="80873"/>
                </a:lnTo>
                <a:lnTo>
                  <a:pt x="22110" y="80873"/>
                </a:lnTo>
                <a:lnTo>
                  <a:pt x="16560" y="76809"/>
                </a:lnTo>
                <a:lnTo>
                  <a:pt x="10985" y="69735"/>
                </a:lnTo>
                <a:close/>
              </a:path>
              <a:path w="62865" h="96520">
                <a:moveTo>
                  <a:pt x="62280" y="0"/>
                </a:moveTo>
                <a:lnTo>
                  <a:pt x="45186" y="0"/>
                </a:lnTo>
                <a:lnTo>
                  <a:pt x="45186" y="74904"/>
                </a:lnTo>
                <a:lnTo>
                  <a:pt x="39077" y="80873"/>
                </a:lnTo>
                <a:lnTo>
                  <a:pt x="58311" y="80873"/>
                </a:lnTo>
                <a:lnTo>
                  <a:pt x="59955" y="77446"/>
                </a:lnTo>
                <a:lnTo>
                  <a:pt x="61684" y="70605"/>
                </a:lnTo>
                <a:lnTo>
                  <a:pt x="62280" y="62699"/>
                </a:lnTo>
                <a:lnTo>
                  <a:pt x="62280" y="0"/>
                </a:lnTo>
                <a:close/>
              </a:path>
            </a:pathLst>
          </a:custGeom>
          <a:solidFill>
            <a:srgbClr val="1F2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80768" y="7039090"/>
            <a:ext cx="64325" cy="73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5724" y="7019407"/>
            <a:ext cx="278155" cy="929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14896" y="7152792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6421">
            <a:solidFill>
              <a:srgbClr val="1F2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40604" y="7178702"/>
            <a:ext cx="76835" cy="74930"/>
          </a:xfrm>
          <a:custGeom>
            <a:avLst/>
            <a:gdLst/>
            <a:ahLst/>
            <a:cxnLst/>
            <a:rect l="l" t="t" r="r" b="b"/>
            <a:pathLst>
              <a:path w="76834" h="74929">
                <a:moveTo>
                  <a:pt x="38277" y="0"/>
                </a:moveTo>
                <a:lnTo>
                  <a:pt x="2889" y="22963"/>
                </a:lnTo>
                <a:lnTo>
                  <a:pt x="0" y="37731"/>
                </a:lnTo>
                <a:lnTo>
                  <a:pt x="2865" y="52108"/>
                </a:lnTo>
                <a:lnTo>
                  <a:pt x="10809" y="63888"/>
                </a:lnTo>
                <a:lnTo>
                  <a:pt x="22851" y="71852"/>
                </a:lnTo>
                <a:lnTo>
                  <a:pt x="38011" y="74777"/>
                </a:lnTo>
                <a:lnTo>
                  <a:pt x="53337" y="71810"/>
                </a:lnTo>
                <a:lnTo>
                  <a:pt x="65498" y="63755"/>
                </a:lnTo>
                <a:lnTo>
                  <a:pt x="67677" y="60528"/>
                </a:lnTo>
                <a:lnTo>
                  <a:pt x="38277" y="60528"/>
                </a:lnTo>
                <a:lnTo>
                  <a:pt x="29478" y="58680"/>
                </a:lnTo>
                <a:lnTo>
                  <a:pt x="22563" y="53678"/>
                </a:lnTo>
                <a:lnTo>
                  <a:pt x="18041" y="46335"/>
                </a:lnTo>
                <a:lnTo>
                  <a:pt x="16469" y="37731"/>
                </a:lnTo>
                <a:lnTo>
                  <a:pt x="16421" y="37185"/>
                </a:lnTo>
                <a:lnTo>
                  <a:pt x="17940" y="28362"/>
                </a:lnTo>
                <a:lnTo>
                  <a:pt x="22272" y="21110"/>
                </a:lnTo>
                <a:lnTo>
                  <a:pt x="29076" y="16197"/>
                </a:lnTo>
                <a:lnTo>
                  <a:pt x="38011" y="14389"/>
                </a:lnTo>
                <a:lnTo>
                  <a:pt x="67920" y="14389"/>
                </a:lnTo>
                <a:lnTo>
                  <a:pt x="65579" y="10910"/>
                </a:lnTo>
                <a:lnTo>
                  <a:pt x="53503" y="2929"/>
                </a:lnTo>
                <a:lnTo>
                  <a:pt x="38277" y="0"/>
                </a:lnTo>
                <a:close/>
              </a:path>
              <a:path w="76834" h="74929">
                <a:moveTo>
                  <a:pt x="67920" y="14389"/>
                </a:moveTo>
                <a:lnTo>
                  <a:pt x="38011" y="14389"/>
                </a:lnTo>
                <a:lnTo>
                  <a:pt x="46876" y="16219"/>
                </a:lnTo>
                <a:lnTo>
                  <a:pt x="53825" y="21193"/>
                </a:lnTo>
                <a:lnTo>
                  <a:pt x="58360" y="28533"/>
                </a:lnTo>
                <a:lnTo>
                  <a:pt x="59931" y="37185"/>
                </a:lnTo>
                <a:lnTo>
                  <a:pt x="59982" y="37731"/>
                </a:lnTo>
                <a:lnTo>
                  <a:pt x="58460" y="46506"/>
                </a:lnTo>
                <a:lnTo>
                  <a:pt x="54116" y="53763"/>
                </a:lnTo>
                <a:lnTo>
                  <a:pt x="47278" y="58703"/>
                </a:lnTo>
                <a:lnTo>
                  <a:pt x="38277" y="60528"/>
                </a:lnTo>
                <a:lnTo>
                  <a:pt x="67677" y="60528"/>
                </a:lnTo>
                <a:lnTo>
                  <a:pt x="73513" y="51883"/>
                </a:lnTo>
                <a:lnTo>
                  <a:pt x="76349" y="37731"/>
                </a:lnTo>
                <a:lnTo>
                  <a:pt x="76403" y="37185"/>
                </a:lnTo>
                <a:lnTo>
                  <a:pt x="73535" y="22733"/>
                </a:lnTo>
                <a:lnTo>
                  <a:pt x="67920" y="14389"/>
                </a:lnTo>
                <a:close/>
              </a:path>
            </a:pathLst>
          </a:custGeom>
          <a:solidFill>
            <a:srgbClr val="1F2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75342" y="7152792"/>
            <a:ext cx="197432" cy="121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3269" y="7178847"/>
            <a:ext cx="112899" cy="74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25702" y="7178702"/>
            <a:ext cx="269213" cy="74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96242" y="6741793"/>
            <a:ext cx="1160979" cy="551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86347" y="6926974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5">
                <a:moveTo>
                  <a:pt x="0" y="0"/>
                </a:moveTo>
                <a:lnTo>
                  <a:pt x="0" y="405180"/>
                </a:lnTo>
              </a:path>
            </a:pathLst>
          </a:custGeom>
          <a:ln w="21755">
            <a:solidFill>
              <a:srgbClr val="F6BA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86347" y="711807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083"/>
                </a:lnTo>
              </a:path>
            </a:pathLst>
          </a:custGeom>
          <a:ln w="21755">
            <a:solidFill>
              <a:srgbClr val="1F2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86347" y="722397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178"/>
                </a:lnTo>
              </a:path>
            </a:pathLst>
          </a:custGeom>
          <a:ln w="21755">
            <a:solidFill>
              <a:srgbClr val="E22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9653" y="6744147"/>
            <a:ext cx="1276917" cy="5880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57400" y="1798805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0"/>
                </a:moveTo>
                <a:lnTo>
                  <a:pt x="0" y="3886200"/>
                </a:lnTo>
              </a:path>
            </a:pathLst>
          </a:custGeom>
          <a:ln w="25400">
            <a:solidFill>
              <a:srgbClr val="63B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55500" y="1798805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0"/>
                </a:moveTo>
                <a:lnTo>
                  <a:pt x="0" y="3886200"/>
                </a:lnTo>
              </a:path>
            </a:pathLst>
          </a:custGeom>
          <a:ln w="25400">
            <a:solidFill>
              <a:srgbClr val="63B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3885" y="1989300"/>
            <a:ext cx="733425" cy="732155"/>
          </a:xfrm>
          <a:custGeom>
            <a:avLst/>
            <a:gdLst/>
            <a:ahLst/>
            <a:cxnLst/>
            <a:rect l="l" t="t" r="r" b="b"/>
            <a:pathLst>
              <a:path w="733425" h="732155">
                <a:moveTo>
                  <a:pt x="366839" y="0"/>
                </a:moveTo>
                <a:lnTo>
                  <a:pt x="320788" y="2840"/>
                </a:lnTo>
                <a:lnTo>
                  <a:pt x="276454" y="11136"/>
                </a:lnTo>
                <a:lnTo>
                  <a:pt x="234179" y="24550"/>
                </a:lnTo>
                <a:lnTo>
                  <a:pt x="194306" y="42745"/>
                </a:lnTo>
                <a:lnTo>
                  <a:pt x="157177" y="65382"/>
                </a:lnTo>
                <a:lnTo>
                  <a:pt x="123134" y="92124"/>
                </a:lnTo>
                <a:lnTo>
                  <a:pt x="92519" y="122633"/>
                </a:lnTo>
                <a:lnTo>
                  <a:pt x="65675" y="156572"/>
                </a:lnTo>
                <a:lnTo>
                  <a:pt x="42945" y="193602"/>
                </a:lnTo>
                <a:lnTo>
                  <a:pt x="24670" y="233386"/>
                </a:lnTo>
                <a:lnTo>
                  <a:pt x="11192" y="275587"/>
                </a:lnTo>
                <a:lnTo>
                  <a:pt x="2855" y="319866"/>
                </a:lnTo>
                <a:lnTo>
                  <a:pt x="0" y="365887"/>
                </a:lnTo>
                <a:lnTo>
                  <a:pt x="2855" y="411742"/>
                </a:lnTo>
                <a:lnTo>
                  <a:pt x="11192" y="455909"/>
                </a:lnTo>
                <a:lnTo>
                  <a:pt x="24670" y="498043"/>
                </a:lnTo>
                <a:lnTo>
                  <a:pt x="42945" y="537800"/>
                </a:lnTo>
                <a:lnTo>
                  <a:pt x="65675" y="574835"/>
                </a:lnTo>
                <a:lnTo>
                  <a:pt x="92519" y="608803"/>
                </a:lnTo>
                <a:lnTo>
                  <a:pt x="123134" y="639361"/>
                </a:lnTo>
                <a:lnTo>
                  <a:pt x="157177" y="666162"/>
                </a:lnTo>
                <a:lnTo>
                  <a:pt x="194306" y="688863"/>
                </a:lnTo>
                <a:lnTo>
                  <a:pt x="234179" y="707120"/>
                </a:lnTo>
                <a:lnTo>
                  <a:pt x="276454" y="720587"/>
                </a:lnTo>
                <a:lnTo>
                  <a:pt x="320788" y="728919"/>
                </a:lnTo>
                <a:lnTo>
                  <a:pt x="366839" y="731774"/>
                </a:lnTo>
                <a:lnTo>
                  <a:pt x="412709" y="728919"/>
                </a:lnTo>
                <a:lnTo>
                  <a:pt x="456890" y="720587"/>
                </a:lnTo>
                <a:lnTo>
                  <a:pt x="499037" y="707120"/>
                </a:lnTo>
                <a:lnTo>
                  <a:pt x="538807" y="688863"/>
                </a:lnTo>
                <a:lnTo>
                  <a:pt x="575853" y="666162"/>
                </a:lnTo>
                <a:lnTo>
                  <a:pt x="609832" y="639361"/>
                </a:lnTo>
                <a:lnTo>
                  <a:pt x="640399" y="608803"/>
                </a:lnTo>
                <a:lnTo>
                  <a:pt x="667209" y="574835"/>
                </a:lnTo>
                <a:lnTo>
                  <a:pt x="689917" y="537800"/>
                </a:lnTo>
                <a:lnTo>
                  <a:pt x="708179" y="498043"/>
                </a:lnTo>
                <a:lnTo>
                  <a:pt x="721650" y="455909"/>
                </a:lnTo>
                <a:lnTo>
                  <a:pt x="729985" y="411742"/>
                </a:lnTo>
                <a:lnTo>
                  <a:pt x="732840" y="365887"/>
                </a:lnTo>
                <a:lnTo>
                  <a:pt x="729985" y="319866"/>
                </a:lnTo>
                <a:lnTo>
                  <a:pt x="721650" y="275587"/>
                </a:lnTo>
                <a:lnTo>
                  <a:pt x="708179" y="233386"/>
                </a:lnTo>
                <a:lnTo>
                  <a:pt x="689917" y="193602"/>
                </a:lnTo>
                <a:lnTo>
                  <a:pt x="667209" y="156572"/>
                </a:lnTo>
                <a:lnTo>
                  <a:pt x="640399" y="122633"/>
                </a:lnTo>
                <a:lnTo>
                  <a:pt x="609832" y="92124"/>
                </a:lnTo>
                <a:lnTo>
                  <a:pt x="575853" y="65382"/>
                </a:lnTo>
                <a:lnTo>
                  <a:pt x="538807" y="42745"/>
                </a:lnTo>
                <a:lnTo>
                  <a:pt x="499037" y="24550"/>
                </a:lnTo>
                <a:lnTo>
                  <a:pt x="456890" y="11136"/>
                </a:lnTo>
                <a:lnTo>
                  <a:pt x="412709" y="2840"/>
                </a:lnTo>
                <a:lnTo>
                  <a:pt x="366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885" y="1989300"/>
            <a:ext cx="733425" cy="732155"/>
          </a:xfrm>
          <a:custGeom>
            <a:avLst/>
            <a:gdLst/>
            <a:ahLst/>
            <a:cxnLst/>
            <a:rect l="l" t="t" r="r" b="b"/>
            <a:pathLst>
              <a:path w="733425" h="732155">
                <a:moveTo>
                  <a:pt x="732840" y="365887"/>
                </a:moveTo>
                <a:lnTo>
                  <a:pt x="729985" y="411742"/>
                </a:lnTo>
                <a:lnTo>
                  <a:pt x="721650" y="455909"/>
                </a:lnTo>
                <a:lnTo>
                  <a:pt x="708179" y="498043"/>
                </a:lnTo>
                <a:lnTo>
                  <a:pt x="689917" y="537800"/>
                </a:lnTo>
                <a:lnTo>
                  <a:pt x="667209" y="574835"/>
                </a:lnTo>
                <a:lnTo>
                  <a:pt x="640399" y="608803"/>
                </a:lnTo>
                <a:lnTo>
                  <a:pt x="609832" y="639361"/>
                </a:lnTo>
                <a:lnTo>
                  <a:pt x="575853" y="666162"/>
                </a:lnTo>
                <a:lnTo>
                  <a:pt x="538807" y="688863"/>
                </a:lnTo>
                <a:lnTo>
                  <a:pt x="499037" y="707120"/>
                </a:lnTo>
                <a:lnTo>
                  <a:pt x="456890" y="720587"/>
                </a:lnTo>
                <a:lnTo>
                  <a:pt x="412709" y="728919"/>
                </a:lnTo>
                <a:lnTo>
                  <a:pt x="366839" y="731774"/>
                </a:lnTo>
                <a:lnTo>
                  <a:pt x="320788" y="728919"/>
                </a:lnTo>
                <a:lnTo>
                  <a:pt x="276454" y="720587"/>
                </a:lnTo>
                <a:lnTo>
                  <a:pt x="234179" y="707120"/>
                </a:lnTo>
                <a:lnTo>
                  <a:pt x="194306" y="688863"/>
                </a:lnTo>
                <a:lnTo>
                  <a:pt x="157177" y="666162"/>
                </a:lnTo>
                <a:lnTo>
                  <a:pt x="123134" y="639361"/>
                </a:lnTo>
                <a:lnTo>
                  <a:pt x="92519" y="608803"/>
                </a:lnTo>
                <a:lnTo>
                  <a:pt x="65675" y="574835"/>
                </a:lnTo>
                <a:lnTo>
                  <a:pt x="42945" y="537800"/>
                </a:lnTo>
                <a:lnTo>
                  <a:pt x="24670" y="498043"/>
                </a:lnTo>
                <a:lnTo>
                  <a:pt x="11192" y="455909"/>
                </a:lnTo>
                <a:lnTo>
                  <a:pt x="2855" y="411742"/>
                </a:lnTo>
                <a:lnTo>
                  <a:pt x="0" y="365887"/>
                </a:lnTo>
                <a:lnTo>
                  <a:pt x="2855" y="319866"/>
                </a:lnTo>
                <a:lnTo>
                  <a:pt x="11192" y="275587"/>
                </a:lnTo>
                <a:lnTo>
                  <a:pt x="24670" y="233386"/>
                </a:lnTo>
                <a:lnTo>
                  <a:pt x="42945" y="193602"/>
                </a:lnTo>
                <a:lnTo>
                  <a:pt x="65675" y="156572"/>
                </a:lnTo>
                <a:lnTo>
                  <a:pt x="92519" y="122633"/>
                </a:lnTo>
                <a:lnTo>
                  <a:pt x="123134" y="92124"/>
                </a:lnTo>
                <a:lnTo>
                  <a:pt x="157177" y="65382"/>
                </a:lnTo>
                <a:lnTo>
                  <a:pt x="194306" y="42745"/>
                </a:lnTo>
                <a:lnTo>
                  <a:pt x="234179" y="24550"/>
                </a:lnTo>
                <a:lnTo>
                  <a:pt x="276454" y="11136"/>
                </a:lnTo>
                <a:lnTo>
                  <a:pt x="320788" y="2840"/>
                </a:lnTo>
                <a:lnTo>
                  <a:pt x="366839" y="0"/>
                </a:lnTo>
                <a:lnTo>
                  <a:pt x="412709" y="2840"/>
                </a:lnTo>
                <a:lnTo>
                  <a:pt x="456890" y="11136"/>
                </a:lnTo>
                <a:lnTo>
                  <a:pt x="499037" y="24550"/>
                </a:lnTo>
                <a:lnTo>
                  <a:pt x="538807" y="42745"/>
                </a:lnTo>
                <a:lnTo>
                  <a:pt x="575853" y="65382"/>
                </a:lnTo>
                <a:lnTo>
                  <a:pt x="609832" y="92124"/>
                </a:lnTo>
                <a:lnTo>
                  <a:pt x="640399" y="122633"/>
                </a:lnTo>
                <a:lnTo>
                  <a:pt x="667209" y="156572"/>
                </a:lnTo>
                <a:lnTo>
                  <a:pt x="689917" y="193602"/>
                </a:lnTo>
                <a:lnTo>
                  <a:pt x="708179" y="233386"/>
                </a:lnTo>
                <a:lnTo>
                  <a:pt x="721650" y="275587"/>
                </a:lnTo>
                <a:lnTo>
                  <a:pt x="729985" y="319866"/>
                </a:lnTo>
                <a:lnTo>
                  <a:pt x="732840" y="365887"/>
                </a:lnTo>
                <a:close/>
              </a:path>
            </a:pathLst>
          </a:custGeom>
          <a:ln w="5668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516" y="2297182"/>
            <a:ext cx="135254" cy="111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7572" y="2116307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09" h="473710">
                <a:moveTo>
                  <a:pt x="274218" y="453745"/>
                </a:moveTo>
                <a:lnTo>
                  <a:pt x="268058" y="453745"/>
                </a:lnTo>
                <a:lnTo>
                  <a:pt x="249618" y="454977"/>
                </a:lnTo>
                <a:lnTo>
                  <a:pt x="206578" y="454977"/>
                </a:lnTo>
                <a:lnTo>
                  <a:pt x="202895" y="459892"/>
                </a:lnTo>
                <a:lnTo>
                  <a:pt x="202895" y="469722"/>
                </a:lnTo>
                <a:lnTo>
                  <a:pt x="206578" y="473417"/>
                </a:lnTo>
                <a:lnTo>
                  <a:pt x="268058" y="473417"/>
                </a:lnTo>
                <a:lnTo>
                  <a:pt x="274218" y="472185"/>
                </a:lnTo>
                <a:lnTo>
                  <a:pt x="277901" y="468490"/>
                </a:lnTo>
                <a:lnTo>
                  <a:pt x="277901" y="458673"/>
                </a:lnTo>
                <a:lnTo>
                  <a:pt x="274218" y="453745"/>
                </a:lnTo>
                <a:close/>
              </a:path>
              <a:path w="473709" h="473710">
                <a:moveTo>
                  <a:pt x="176000" y="350456"/>
                </a:moveTo>
                <a:lnTo>
                  <a:pt x="140182" y="350456"/>
                </a:lnTo>
                <a:lnTo>
                  <a:pt x="159739" y="364501"/>
                </a:lnTo>
                <a:lnTo>
                  <a:pt x="181373" y="375202"/>
                </a:lnTo>
                <a:lnTo>
                  <a:pt x="204853" y="382446"/>
                </a:lnTo>
                <a:lnTo>
                  <a:pt x="229946" y="386118"/>
                </a:lnTo>
                <a:lnTo>
                  <a:pt x="231178" y="454977"/>
                </a:lnTo>
                <a:lnTo>
                  <a:pt x="249618" y="454977"/>
                </a:lnTo>
                <a:lnTo>
                  <a:pt x="248386" y="384873"/>
                </a:lnTo>
                <a:lnTo>
                  <a:pt x="270946" y="381439"/>
                </a:lnTo>
                <a:lnTo>
                  <a:pt x="292350" y="374891"/>
                </a:lnTo>
                <a:lnTo>
                  <a:pt x="307500" y="367664"/>
                </a:lnTo>
                <a:lnTo>
                  <a:pt x="237324" y="367664"/>
                </a:lnTo>
                <a:lnTo>
                  <a:pt x="186157" y="357309"/>
                </a:lnTo>
                <a:lnTo>
                  <a:pt x="176000" y="350456"/>
                </a:lnTo>
                <a:close/>
              </a:path>
              <a:path w="473709" h="473710">
                <a:moveTo>
                  <a:pt x="57785" y="372579"/>
                </a:moveTo>
                <a:lnTo>
                  <a:pt x="51638" y="372579"/>
                </a:lnTo>
                <a:lnTo>
                  <a:pt x="44259" y="379958"/>
                </a:lnTo>
                <a:lnTo>
                  <a:pt x="44259" y="386118"/>
                </a:lnTo>
                <a:lnTo>
                  <a:pt x="47955" y="389801"/>
                </a:lnTo>
                <a:lnTo>
                  <a:pt x="88531" y="429145"/>
                </a:lnTo>
                <a:lnTo>
                  <a:pt x="89763" y="431609"/>
                </a:lnTo>
                <a:lnTo>
                  <a:pt x="92214" y="432841"/>
                </a:lnTo>
                <a:lnTo>
                  <a:pt x="97142" y="432841"/>
                </a:lnTo>
                <a:lnTo>
                  <a:pt x="99593" y="431609"/>
                </a:lnTo>
                <a:lnTo>
                  <a:pt x="100825" y="429145"/>
                </a:lnTo>
                <a:lnTo>
                  <a:pt x="104508" y="425462"/>
                </a:lnTo>
                <a:lnTo>
                  <a:pt x="104508" y="420547"/>
                </a:lnTo>
                <a:lnTo>
                  <a:pt x="100825" y="416852"/>
                </a:lnTo>
                <a:lnTo>
                  <a:pt x="88531" y="403326"/>
                </a:lnTo>
                <a:lnTo>
                  <a:pt x="101745" y="389801"/>
                </a:lnTo>
                <a:lnTo>
                  <a:pt x="75006" y="389801"/>
                </a:lnTo>
                <a:lnTo>
                  <a:pt x="57785" y="372579"/>
                </a:lnTo>
                <a:close/>
              </a:path>
              <a:path w="473709" h="473710">
                <a:moveTo>
                  <a:pt x="356590" y="352907"/>
                </a:moveTo>
                <a:lnTo>
                  <a:pt x="330771" y="352907"/>
                </a:lnTo>
                <a:lnTo>
                  <a:pt x="379958" y="402094"/>
                </a:lnTo>
                <a:lnTo>
                  <a:pt x="365201" y="415620"/>
                </a:lnTo>
                <a:lnTo>
                  <a:pt x="361518" y="419315"/>
                </a:lnTo>
                <a:lnTo>
                  <a:pt x="361518" y="425462"/>
                </a:lnTo>
                <a:lnTo>
                  <a:pt x="365201" y="429145"/>
                </a:lnTo>
                <a:lnTo>
                  <a:pt x="370128" y="431609"/>
                </a:lnTo>
                <a:lnTo>
                  <a:pt x="375043" y="431609"/>
                </a:lnTo>
                <a:lnTo>
                  <a:pt x="377507" y="430377"/>
                </a:lnTo>
                <a:lnTo>
                  <a:pt x="378726" y="429145"/>
                </a:lnTo>
                <a:lnTo>
                  <a:pt x="419315" y="389801"/>
                </a:lnTo>
                <a:lnTo>
                  <a:pt x="420547" y="388569"/>
                </a:lnTo>
                <a:lnTo>
                  <a:pt x="392252" y="388569"/>
                </a:lnTo>
                <a:lnTo>
                  <a:pt x="356590" y="352907"/>
                </a:lnTo>
                <a:close/>
              </a:path>
              <a:path w="473709" h="473710">
                <a:moveTo>
                  <a:pt x="108490" y="249618"/>
                </a:moveTo>
                <a:lnTo>
                  <a:pt x="88531" y="249618"/>
                </a:lnTo>
                <a:lnTo>
                  <a:pt x="92588" y="273999"/>
                </a:lnTo>
                <a:lnTo>
                  <a:pt x="100679" y="297113"/>
                </a:lnTo>
                <a:lnTo>
                  <a:pt x="112227" y="318612"/>
                </a:lnTo>
                <a:lnTo>
                  <a:pt x="126657" y="338150"/>
                </a:lnTo>
                <a:lnTo>
                  <a:pt x="75006" y="389801"/>
                </a:lnTo>
                <a:lnTo>
                  <a:pt x="101745" y="389801"/>
                </a:lnTo>
                <a:lnTo>
                  <a:pt x="140182" y="350456"/>
                </a:lnTo>
                <a:lnTo>
                  <a:pt x="176000" y="350456"/>
                </a:lnTo>
                <a:lnTo>
                  <a:pt x="144330" y="329087"/>
                </a:lnTo>
                <a:lnTo>
                  <a:pt x="116107" y="287260"/>
                </a:lnTo>
                <a:lnTo>
                  <a:pt x="108490" y="249618"/>
                </a:lnTo>
                <a:close/>
              </a:path>
              <a:path w="473709" h="473710">
                <a:moveTo>
                  <a:pt x="415620" y="372579"/>
                </a:moveTo>
                <a:lnTo>
                  <a:pt x="409473" y="372579"/>
                </a:lnTo>
                <a:lnTo>
                  <a:pt x="405790" y="376275"/>
                </a:lnTo>
                <a:lnTo>
                  <a:pt x="392252" y="388569"/>
                </a:lnTo>
                <a:lnTo>
                  <a:pt x="420547" y="388569"/>
                </a:lnTo>
                <a:lnTo>
                  <a:pt x="422998" y="386118"/>
                </a:lnTo>
                <a:lnTo>
                  <a:pt x="422998" y="379958"/>
                </a:lnTo>
                <a:lnTo>
                  <a:pt x="415620" y="372579"/>
                </a:lnTo>
                <a:close/>
              </a:path>
              <a:path w="473709" h="473710">
                <a:moveTo>
                  <a:pt x="307071" y="105752"/>
                </a:moveTo>
                <a:lnTo>
                  <a:pt x="237324" y="105752"/>
                </a:lnTo>
                <a:lnTo>
                  <a:pt x="287780" y="116088"/>
                </a:lnTo>
                <a:lnTo>
                  <a:pt x="329241" y="144176"/>
                </a:lnTo>
                <a:lnTo>
                  <a:pt x="357329" y="185637"/>
                </a:lnTo>
                <a:lnTo>
                  <a:pt x="367665" y="236092"/>
                </a:lnTo>
                <a:lnTo>
                  <a:pt x="357329" y="287260"/>
                </a:lnTo>
                <a:lnTo>
                  <a:pt x="329241" y="329087"/>
                </a:lnTo>
                <a:lnTo>
                  <a:pt x="287780" y="357309"/>
                </a:lnTo>
                <a:lnTo>
                  <a:pt x="237324" y="367664"/>
                </a:lnTo>
                <a:lnTo>
                  <a:pt x="307500" y="367664"/>
                </a:lnTo>
                <a:lnTo>
                  <a:pt x="312369" y="365342"/>
                </a:lnTo>
                <a:lnTo>
                  <a:pt x="330771" y="352907"/>
                </a:lnTo>
                <a:lnTo>
                  <a:pt x="356590" y="352907"/>
                </a:lnTo>
                <a:lnTo>
                  <a:pt x="344297" y="340613"/>
                </a:lnTo>
                <a:lnTo>
                  <a:pt x="360861" y="319916"/>
                </a:lnTo>
                <a:lnTo>
                  <a:pt x="373502" y="296802"/>
                </a:lnTo>
                <a:lnTo>
                  <a:pt x="381992" y="271616"/>
                </a:lnTo>
                <a:lnTo>
                  <a:pt x="386105" y="244703"/>
                </a:lnTo>
                <a:lnTo>
                  <a:pt x="473417" y="244703"/>
                </a:lnTo>
                <a:lnTo>
                  <a:pt x="473417" y="226263"/>
                </a:lnTo>
                <a:lnTo>
                  <a:pt x="386105" y="226263"/>
                </a:lnTo>
                <a:lnTo>
                  <a:pt x="382050" y="201169"/>
                </a:lnTo>
                <a:lnTo>
                  <a:pt x="373964" y="177688"/>
                </a:lnTo>
                <a:lnTo>
                  <a:pt x="362420" y="156050"/>
                </a:lnTo>
                <a:lnTo>
                  <a:pt x="347992" y="136486"/>
                </a:lnTo>
                <a:lnTo>
                  <a:pt x="360610" y="124193"/>
                </a:lnTo>
                <a:lnTo>
                  <a:pt x="334467" y="124193"/>
                </a:lnTo>
                <a:lnTo>
                  <a:pt x="315097" y="109961"/>
                </a:lnTo>
                <a:lnTo>
                  <a:pt x="307071" y="105752"/>
                </a:lnTo>
                <a:close/>
              </a:path>
              <a:path w="473709" h="473710">
                <a:moveTo>
                  <a:pt x="13525" y="204127"/>
                </a:moveTo>
                <a:lnTo>
                  <a:pt x="3683" y="204127"/>
                </a:lnTo>
                <a:lnTo>
                  <a:pt x="0" y="207810"/>
                </a:lnTo>
                <a:lnTo>
                  <a:pt x="0" y="213956"/>
                </a:lnTo>
                <a:lnTo>
                  <a:pt x="1178" y="268071"/>
                </a:lnTo>
                <a:lnTo>
                  <a:pt x="1231" y="275437"/>
                </a:lnTo>
                <a:lnTo>
                  <a:pt x="4914" y="279133"/>
                </a:lnTo>
                <a:lnTo>
                  <a:pt x="15976" y="279133"/>
                </a:lnTo>
                <a:lnTo>
                  <a:pt x="19672" y="275437"/>
                </a:lnTo>
                <a:lnTo>
                  <a:pt x="19672" y="250850"/>
                </a:lnTo>
                <a:lnTo>
                  <a:pt x="88531" y="249618"/>
                </a:lnTo>
                <a:lnTo>
                  <a:pt x="108490" y="249618"/>
                </a:lnTo>
                <a:lnTo>
                  <a:pt x="105752" y="236092"/>
                </a:lnTo>
                <a:lnTo>
                  <a:pt x="106511" y="232397"/>
                </a:lnTo>
                <a:lnTo>
                  <a:pt x="18440" y="232397"/>
                </a:lnTo>
                <a:lnTo>
                  <a:pt x="18440" y="207810"/>
                </a:lnTo>
                <a:lnTo>
                  <a:pt x="13525" y="204127"/>
                </a:lnTo>
                <a:close/>
              </a:path>
              <a:path w="473709" h="473710">
                <a:moveTo>
                  <a:pt x="473417" y="244703"/>
                </a:moveTo>
                <a:lnTo>
                  <a:pt x="454964" y="244703"/>
                </a:lnTo>
                <a:lnTo>
                  <a:pt x="454964" y="269290"/>
                </a:lnTo>
                <a:lnTo>
                  <a:pt x="459879" y="272986"/>
                </a:lnTo>
                <a:lnTo>
                  <a:pt x="469722" y="272986"/>
                </a:lnTo>
                <a:lnTo>
                  <a:pt x="473417" y="268071"/>
                </a:lnTo>
                <a:lnTo>
                  <a:pt x="473417" y="244703"/>
                </a:lnTo>
                <a:close/>
              </a:path>
              <a:path w="473709" h="473710">
                <a:moveTo>
                  <a:pt x="102982" y="89763"/>
                </a:moveTo>
                <a:lnTo>
                  <a:pt x="77470" y="89763"/>
                </a:lnTo>
                <a:lnTo>
                  <a:pt x="125412" y="137731"/>
                </a:lnTo>
                <a:lnTo>
                  <a:pt x="110470" y="158204"/>
                </a:lnTo>
                <a:lnTo>
                  <a:pt x="98983" y="180757"/>
                </a:lnTo>
                <a:lnTo>
                  <a:pt x="91183" y="205155"/>
                </a:lnTo>
                <a:lnTo>
                  <a:pt x="87299" y="231165"/>
                </a:lnTo>
                <a:lnTo>
                  <a:pt x="18440" y="232397"/>
                </a:lnTo>
                <a:lnTo>
                  <a:pt x="106511" y="232397"/>
                </a:lnTo>
                <a:lnTo>
                  <a:pt x="116107" y="185637"/>
                </a:lnTo>
                <a:lnTo>
                  <a:pt x="144330" y="144176"/>
                </a:lnTo>
                <a:lnTo>
                  <a:pt x="172254" y="125425"/>
                </a:lnTo>
                <a:lnTo>
                  <a:pt x="137718" y="125425"/>
                </a:lnTo>
                <a:lnTo>
                  <a:pt x="102982" y="89763"/>
                </a:lnTo>
                <a:close/>
              </a:path>
              <a:path w="473709" h="473710">
                <a:moveTo>
                  <a:pt x="469722" y="197967"/>
                </a:moveTo>
                <a:lnTo>
                  <a:pt x="458660" y="197967"/>
                </a:lnTo>
                <a:lnTo>
                  <a:pt x="454964" y="201663"/>
                </a:lnTo>
                <a:lnTo>
                  <a:pt x="454964" y="226263"/>
                </a:lnTo>
                <a:lnTo>
                  <a:pt x="473417" y="226263"/>
                </a:lnTo>
                <a:lnTo>
                  <a:pt x="473417" y="201663"/>
                </a:lnTo>
                <a:lnTo>
                  <a:pt x="469722" y="197967"/>
                </a:lnTo>
                <a:close/>
              </a:path>
              <a:path w="473709" h="473710">
                <a:moveTo>
                  <a:pt x="245922" y="18440"/>
                </a:moveTo>
                <a:lnTo>
                  <a:pt x="227482" y="18440"/>
                </a:lnTo>
                <a:lnTo>
                  <a:pt x="227482" y="87312"/>
                </a:lnTo>
                <a:lnTo>
                  <a:pt x="202391" y="91190"/>
                </a:lnTo>
                <a:lnTo>
                  <a:pt x="178914" y="98991"/>
                </a:lnTo>
                <a:lnTo>
                  <a:pt x="157280" y="110481"/>
                </a:lnTo>
                <a:lnTo>
                  <a:pt x="137718" y="125425"/>
                </a:lnTo>
                <a:lnTo>
                  <a:pt x="172254" y="125425"/>
                </a:lnTo>
                <a:lnTo>
                  <a:pt x="186157" y="116088"/>
                </a:lnTo>
                <a:lnTo>
                  <a:pt x="237324" y="105752"/>
                </a:lnTo>
                <a:lnTo>
                  <a:pt x="307071" y="105752"/>
                </a:lnTo>
                <a:lnTo>
                  <a:pt x="293885" y="98837"/>
                </a:lnTo>
                <a:lnTo>
                  <a:pt x="270828" y="91171"/>
                </a:lnTo>
                <a:lnTo>
                  <a:pt x="245922" y="87312"/>
                </a:lnTo>
                <a:lnTo>
                  <a:pt x="245922" y="18440"/>
                </a:lnTo>
                <a:close/>
              </a:path>
              <a:path w="473709" h="473710">
                <a:moveTo>
                  <a:pt x="378726" y="45491"/>
                </a:moveTo>
                <a:lnTo>
                  <a:pt x="372579" y="45491"/>
                </a:lnTo>
                <a:lnTo>
                  <a:pt x="365201" y="52870"/>
                </a:lnTo>
                <a:lnTo>
                  <a:pt x="365201" y="59016"/>
                </a:lnTo>
                <a:lnTo>
                  <a:pt x="382422" y="76238"/>
                </a:lnTo>
                <a:lnTo>
                  <a:pt x="334467" y="124193"/>
                </a:lnTo>
                <a:lnTo>
                  <a:pt x="360610" y="124193"/>
                </a:lnTo>
                <a:lnTo>
                  <a:pt x="395947" y="89763"/>
                </a:lnTo>
                <a:lnTo>
                  <a:pt x="421767" y="89763"/>
                </a:lnTo>
                <a:lnTo>
                  <a:pt x="382422" y="49187"/>
                </a:lnTo>
                <a:lnTo>
                  <a:pt x="378726" y="45491"/>
                </a:lnTo>
                <a:close/>
              </a:path>
              <a:path w="473709" h="473710">
                <a:moveTo>
                  <a:pt x="100825" y="46723"/>
                </a:moveTo>
                <a:lnTo>
                  <a:pt x="94678" y="46723"/>
                </a:lnTo>
                <a:lnTo>
                  <a:pt x="90995" y="50418"/>
                </a:lnTo>
                <a:lnTo>
                  <a:pt x="50406" y="89763"/>
                </a:lnTo>
                <a:lnTo>
                  <a:pt x="46723" y="93446"/>
                </a:lnTo>
                <a:lnTo>
                  <a:pt x="46723" y="99606"/>
                </a:lnTo>
                <a:lnTo>
                  <a:pt x="52870" y="105752"/>
                </a:lnTo>
                <a:lnTo>
                  <a:pt x="62712" y="105752"/>
                </a:lnTo>
                <a:lnTo>
                  <a:pt x="63944" y="103301"/>
                </a:lnTo>
                <a:lnTo>
                  <a:pt x="77470" y="89763"/>
                </a:lnTo>
                <a:lnTo>
                  <a:pt x="102982" y="89763"/>
                </a:lnTo>
                <a:lnTo>
                  <a:pt x="90995" y="77457"/>
                </a:lnTo>
                <a:lnTo>
                  <a:pt x="108204" y="60248"/>
                </a:lnTo>
                <a:lnTo>
                  <a:pt x="108204" y="54114"/>
                </a:lnTo>
                <a:lnTo>
                  <a:pt x="100825" y="46723"/>
                </a:lnTo>
                <a:close/>
              </a:path>
              <a:path w="473709" h="473710">
                <a:moveTo>
                  <a:pt x="421767" y="89763"/>
                </a:moveTo>
                <a:lnTo>
                  <a:pt x="395947" y="89763"/>
                </a:lnTo>
                <a:lnTo>
                  <a:pt x="410705" y="104520"/>
                </a:lnTo>
                <a:lnTo>
                  <a:pt x="413156" y="105752"/>
                </a:lnTo>
                <a:lnTo>
                  <a:pt x="418084" y="105752"/>
                </a:lnTo>
                <a:lnTo>
                  <a:pt x="420535" y="104520"/>
                </a:lnTo>
                <a:lnTo>
                  <a:pt x="425450" y="99606"/>
                </a:lnTo>
                <a:lnTo>
                  <a:pt x="425450" y="93446"/>
                </a:lnTo>
                <a:lnTo>
                  <a:pt x="421767" y="89763"/>
                </a:lnTo>
                <a:close/>
              </a:path>
              <a:path w="473709" h="473710">
                <a:moveTo>
                  <a:pt x="270522" y="0"/>
                </a:moveTo>
                <a:lnTo>
                  <a:pt x="204127" y="0"/>
                </a:lnTo>
                <a:lnTo>
                  <a:pt x="199199" y="4927"/>
                </a:lnTo>
                <a:lnTo>
                  <a:pt x="199199" y="14757"/>
                </a:lnTo>
                <a:lnTo>
                  <a:pt x="204127" y="18440"/>
                </a:lnTo>
                <a:lnTo>
                  <a:pt x="270522" y="18440"/>
                </a:lnTo>
                <a:lnTo>
                  <a:pt x="275437" y="14757"/>
                </a:lnTo>
                <a:lnTo>
                  <a:pt x="275437" y="4927"/>
                </a:lnTo>
                <a:lnTo>
                  <a:pt x="270522" y="0"/>
                </a:lnTo>
                <a:close/>
              </a:path>
            </a:pathLst>
          </a:custGeom>
          <a:solidFill>
            <a:srgbClr val="124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0720" y="3264353"/>
            <a:ext cx="2152015" cy="574040"/>
          </a:xfrm>
          <a:custGeom>
            <a:avLst/>
            <a:gdLst/>
            <a:ahLst/>
            <a:cxnLst/>
            <a:rect l="l" t="t" r="r" b="b"/>
            <a:pathLst>
              <a:path w="2152015" h="574039">
                <a:moveTo>
                  <a:pt x="1865553" y="0"/>
                </a:moveTo>
                <a:lnTo>
                  <a:pt x="287362" y="0"/>
                </a:lnTo>
                <a:lnTo>
                  <a:pt x="240626" y="3772"/>
                </a:lnTo>
                <a:lnTo>
                  <a:pt x="196336" y="14692"/>
                </a:lnTo>
                <a:lnTo>
                  <a:pt x="155076" y="32158"/>
                </a:lnTo>
                <a:lnTo>
                  <a:pt x="117428" y="55573"/>
                </a:lnTo>
                <a:lnTo>
                  <a:pt x="83973" y="84335"/>
                </a:lnTo>
                <a:lnTo>
                  <a:pt x="55296" y="117847"/>
                </a:lnTo>
                <a:lnTo>
                  <a:pt x="31977" y="155509"/>
                </a:lnTo>
                <a:lnTo>
                  <a:pt x="14600" y="196721"/>
                </a:lnTo>
                <a:lnTo>
                  <a:pt x="3747" y="240885"/>
                </a:lnTo>
                <a:lnTo>
                  <a:pt x="0" y="287401"/>
                </a:lnTo>
                <a:lnTo>
                  <a:pt x="3747" y="333893"/>
                </a:lnTo>
                <a:lnTo>
                  <a:pt x="14600" y="377987"/>
                </a:lnTo>
                <a:lnTo>
                  <a:pt x="31977" y="419094"/>
                </a:lnTo>
                <a:lnTo>
                  <a:pt x="55296" y="456628"/>
                </a:lnTo>
                <a:lnTo>
                  <a:pt x="83973" y="490000"/>
                </a:lnTo>
                <a:lnTo>
                  <a:pt x="117428" y="518623"/>
                </a:lnTo>
                <a:lnTo>
                  <a:pt x="155076" y="541908"/>
                </a:lnTo>
                <a:lnTo>
                  <a:pt x="196336" y="559268"/>
                </a:lnTo>
                <a:lnTo>
                  <a:pt x="240626" y="570115"/>
                </a:lnTo>
                <a:lnTo>
                  <a:pt x="287362" y="573862"/>
                </a:lnTo>
                <a:lnTo>
                  <a:pt x="1865553" y="573862"/>
                </a:lnTo>
                <a:lnTo>
                  <a:pt x="1912035" y="570115"/>
                </a:lnTo>
                <a:lnTo>
                  <a:pt x="1956121" y="559268"/>
                </a:lnTo>
                <a:lnTo>
                  <a:pt x="1997222" y="541908"/>
                </a:lnTo>
                <a:lnTo>
                  <a:pt x="2034751" y="518623"/>
                </a:lnTo>
                <a:lnTo>
                  <a:pt x="2068120" y="490000"/>
                </a:lnTo>
                <a:lnTo>
                  <a:pt x="2096740" y="456628"/>
                </a:lnTo>
                <a:lnTo>
                  <a:pt x="2120024" y="419094"/>
                </a:lnTo>
                <a:lnTo>
                  <a:pt x="2137383" y="377987"/>
                </a:lnTo>
                <a:lnTo>
                  <a:pt x="2148230" y="333893"/>
                </a:lnTo>
                <a:lnTo>
                  <a:pt x="2151976" y="287401"/>
                </a:lnTo>
                <a:lnTo>
                  <a:pt x="2148230" y="240885"/>
                </a:lnTo>
                <a:lnTo>
                  <a:pt x="2137383" y="196721"/>
                </a:lnTo>
                <a:lnTo>
                  <a:pt x="2120024" y="155509"/>
                </a:lnTo>
                <a:lnTo>
                  <a:pt x="2096740" y="117847"/>
                </a:lnTo>
                <a:lnTo>
                  <a:pt x="2068120" y="84335"/>
                </a:lnTo>
                <a:lnTo>
                  <a:pt x="2034751" y="55573"/>
                </a:lnTo>
                <a:lnTo>
                  <a:pt x="1997222" y="32158"/>
                </a:lnTo>
                <a:lnTo>
                  <a:pt x="1956121" y="14692"/>
                </a:lnTo>
                <a:lnTo>
                  <a:pt x="1912035" y="3772"/>
                </a:lnTo>
                <a:lnTo>
                  <a:pt x="186555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15298" y="3260697"/>
            <a:ext cx="1242695" cy="5405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265"/>
              </a:lnSpc>
              <a:spcBef>
                <a:spcPts val="114"/>
              </a:spcBef>
            </a:pPr>
            <a:r>
              <a:rPr lang="es-EC" sz="1900" b="1">
                <a:solidFill>
                  <a:srgbClr val="FFFFFF"/>
                </a:solidFill>
                <a:latin typeface="Arial"/>
                <a:cs typeface="Arial"/>
              </a:rPr>
              <a:t>123.733</a:t>
            </a:r>
            <a:endParaRPr lang="es-EC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R="14604" algn="ctr">
              <a:lnSpc>
                <a:spcPts val="944"/>
              </a:lnSpc>
            </a:pPr>
            <a:r>
              <a:rPr lang="es-EC" sz="800" b="1" spc="-5">
                <a:solidFill>
                  <a:srgbClr val="FFFFFF"/>
                </a:solidFill>
                <a:latin typeface="Arial"/>
                <a:cs typeface="Arial"/>
              </a:rPr>
              <a:t>+274, </a:t>
            </a:r>
            <a:r>
              <a:rPr lang="es-EC" sz="800" b="1" spc="-5" dirty="0">
                <a:solidFill>
                  <a:srgbClr val="FFFFFF"/>
                </a:solidFill>
                <a:latin typeface="Arial"/>
                <a:cs typeface="Arial"/>
              </a:rPr>
              <a:t>aumento diario</a:t>
            </a:r>
          </a:p>
          <a:p>
            <a:pPr marR="14604" algn="ctr">
              <a:lnSpc>
                <a:spcPts val="944"/>
              </a:lnSpc>
            </a:pPr>
            <a:r>
              <a:rPr lang="es-EC" sz="800" b="1" spc="-5">
                <a:solidFill>
                  <a:srgbClr val="FFFFFF"/>
                </a:solidFill>
                <a:latin typeface="Arial"/>
                <a:cs typeface="Arial"/>
              </a:rPr>
              <a:t>+228, </a:t>
            </a:r>
            <a:r>
              <a:rPr lang="es-EC" sz="800" b="1" spc="-5" dirty="0">
                <a:solidFill>
                  <a:srgbClr val="FFFFFF"/>
                </a:solidFill>
                <a:latin typeface="Arial"/>
                <a:cs typeface="Arial"/>
              </a:rPr>
              <a:t>aumento global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8316" y="2924543"/>
            <a:ext cx="162242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-10" dirty="0">
                <a:solidFill>
                  <a:srgbClr val="1F285C"/>
                </a:solidFill>
                <a:latin typeface="Arial"/>
                <a:cs typeface="Arial"/>
              </a:rPr>
              <a:t>CASOS</a:t>
            </a:r>
            <a:r>
              <a:rPr sz="1250" b="1" spc="-70" dirty="0">
                <a:solidFill>
                  <a:srgbClr val="1F285C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1F285C"/>
                </a:solidFill>
                <a:latin typeface="Arial"/>
                <a:cs typeface="Arial"/>
              </a:rPr>
              <a:t>PROBABLES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15648" y="2825329"/>
            <a:ext cx="1766992" cy="6924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48309" marR="36195" indent="-436245">
              <a:lnSpc>
                <a:spcPts val="1160"/>
              </a:lnSpc>
              <a:spcBef>
                <a:spcPts val="300"/>
              </a:spcBef>
            </a:pPr>
            <a:r>
              <a:rPr sz="1100" b="1" spc="5" dirty="0">
                <a:solidFill>
                  <a:srgbClr val="1F285C"/>
                </a:solidFill>
                <a:latin typeface="Arial"/>
                <a:cs typeface="Arial"/>
              </a:rPr>
              <a:t>CASOS </a:t>
            </a:r>
            <a:r>
              <a:rPr sz="1100" b="1" dirty="0">
                <a:solidFill>
                  <a:srgbClr val="1F285C"/>
                </a:solidFill>
                <a:latin typeface="Arial"/>
                <a:cs typeface="Arial"/>
              </a:rPr>
              <a:t>CONFIRMADOS  </a:t>
            </a:r>
            <a:r>
              <a:rPr sz="1100" b="1" spc="5" dirty="0">
                <a:solidFill>
                  <a:srgbClr val="1F285C"/>
                </a:solidFill>
                <a:latin typeface="Arial"/>
                <a:cs typeface="Arial"/>
              </a:rPr>
              <a:t>POR</a:t>
            </a:r>
            <a:r>
              <a:rPr sz="1100" b="1" spc="-10" dirty="0">
                <a:solidFill>
                  <a:srgbClr val="1F285C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1F285C"/>
                </a:solidFill>
                <a:latin typeface="Arial"/>
                <a:cs typeface="Arial"/>
              </a:rPr>
              <a:t>SEXO</a:t>
            </a:r>
            <a:endParaRPr sz="1100" dirty="0">
              <a:latin typeface="Arial"/>
              <a:cs typeface="Arial"/>
            </a:endParaRPr>
          </a:p>
          <a:p>
            <a:pPr marL="385445">
              <a:lnSpc>
                <a:spcPct val="100000"/>
              </a:lnSpc>
              <a:spcBef>
                <a:spcPts val="935"/>
              </a:spcBef>
            </a:pPr>
            <a:r>
              <a:rPr lang="es-EC" sz="1500" b="1" spc="10">
                <a:solidFill>
                  <a:srgbClr val="FFFFFF"/>
                </a:solidFill>
                <a:latin typeface="Arial"/>
                <a:cs typeface="Arial"/>
              </a:rPr>
              <a:t>        (310.423)</a:t>
            </a:r>
            <a:endParaRPr lang="es-EC" sz="1500" b="1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3885" y="3183100"/>
            <a:ext cx="733425" cy="732155"/>
          </a:xfrm>
          <a:custGeom>
            <a:avLst/>
            <a:gdLst/>
            <a:ahLst/>
            <a:cxnLst/>
            <a:rect l="l" t="t" r="r" b="b"/>
            <a:pathLst>
              <a:path w="733425" h="732154">
                <a:moveTo>
                  <a:pt x="366839" y="0"/>
                </a:moveTo>
                <a:lnTo>
                  <a:pt x="320788" y="2840"/>
                </a:lnTo>
                <a:lnTo>
                  <a:pt x="276454" y="11136"/>
                </a:lnTo>
                <a:lnTo>
                  <a:pt x="234179" y="24550"/>
                </a:lnTo>
                <a:lnTo>
                  <a:pt x="194306" y="42745"/>
                </a:lnTo>
                <a:lnTo>
                  <a:pt x="157177" y="65382"/>
                </a:lnTo>
                <a:lnTo>
                  <a:pt x="123134" y="92124"/>
                </a:lnTo>
                <a:lnTo>
                  <a:pt x="92519" y="122633"/>
                </a:lnTo>
                <a:lnTo>
                  <a:pt x="65675" y="156572"/>
                </a:lnTo>
                <a:lnTo>
                  <a:pt x="42945" y="193602"/>
                </a:lnTo>
                <a:lnTo>
                  <a:pt x="24670" y="233386"/>
                </a:lnTo>
                <a:lnTo>
                  <a:pt x="11192" y="275587"/>
                </a:lnTo>
                <a:lnTo>
                  <a:pt x="2855" y="319866"/>
                </a:lnTo>
                <a:lnTo>
                  <a:pt x="0" y="365887"/>
                </a:lnTo>
                <a:lnTo>
                  <a:pt x="2855" y="411744"/>
                </a:lnTo>
                <a:lnTo>
                  <a:pt x="11192" y="455913"/>
                </a:lnTo>
                <a:lnTo>
                  <a:pt x="24670" y="498048"/>
                </a:lnTo>
                <a:lnTo>
                  <a:pt x="42945" y="537806"/>
                </a:lnTo>
                <a:lnTo>
                  <a:pt x="65675" y="574841"/>
                </a:lnTo>
                <a:lnTo>
                  <a:pt x="92519" y="608808"/>
                </a:lnTo>
                <a:lnTo>
                  <a:pt x="123134" y="639365"/>
                </a:lnTo>
                <a:lnTo>
                  <a:pt x="157177" y="666166"/>
                </a:lnTo>
                <a:lnTo>
                  <a:pt x="194306" y="688866"/>
                </a:lnTo>
                <a:lnTo>
                  <a:pt x="234179" y="707121"/>
                </a:lnTo>
                <a:lnTo>
                  <a:pt x="276454" y="720587"/>
                </a:lnTo>
                <a:lnTo>
                  <a:pt x="320788" y="728920"/>
                </a:lnTo>
                <a:lnTo>
                  <a:pt x="366839" y="731774"/>
                </a:lnTo>
                <a:lnTo>
                  <a:pt x="412709" y="728920"/>
                </a:lnTo>
                <a:lnTo>
                  <a:pt x="456890" y="720587"/>
                </a:lnTo>
                <a:lnTo>
                  <a:pt x="499037" y="707121"/>
                </a:lnTo>
                <a:lnTo>
                  <a:pt x="538807" y="688866"/>
                </a:lnTo>
                <a:lnTo>
                  <a:pt x="575853" y="666166"/>
                </a:lnTo>
                <a:lnTo>
                  <a:pt x="609832" y="639365"/>
                </a:lnTo>
                <a:lnTo>
                  <a:pt x="640399" y="608808"/>
                </a:lnTo>
                <a:lnTo>
                  <a:pt x="667209" y="574841"/>
                </a:lnTo>
                <a:lnTo>
                  <a:pt x="689917" y="537806"/>
                </a:lnTo>
                <a:lnTo>
                  <a:pt x="708179" y="498048"/>
                </a:lnTo>
                <a:lnTo>
                  <a:pt x="721650" y="455913"/>
                </a:lnTo>
                <a:lnTo>
                  <a:pt x="729985" y="411744"/>
                </a:lnTo>
                <a:lnTo>
                  <a:pt x="732840" y="365887"/>
                </a:lnTo>
                <a:lnTo>
                  <a:pt x="729985" y="319866"/>
                </a:lnTo>
                <a:lnTo>
                  <a:pt x="721650" y="275587"/>
                </a:lnTo>
                <a:lnTo>
                  <a:pt x="708179" y="233386"/>
                </a:lnTo>
                <a:lnTo>
                  <a:pt x="689917" y="193602"/>
                </a:lnTo>
                <a:lnTo>
                  <a:pt x="667209" y="156572"/>
                </a:lnTo>
                <a:lnTo>
                  <a:pt x="640399" y="122633"/>
                </a:lnTo>
                <a:lnTo>
                  <a:pt x="609832" y="92124"/>
                </a:lnTo>
                <a:lnTo>
                  <a:pt x="575853" y="65382"/>
                </a:lnTo>
                <a:lnTo>
                  <a:pt x="538807" y="42745"/>
                </a:lnTo>
                <a:lnTo>
                  <a:pt x="499037" y="24550"/>
                </a:lnTo>
                <a:lnTo>
                  <a:pt x="456890" y="11136"/>
                </a:lnTo>
                <a:lnTo>
                  <a:pt x="412709" y="2840"/>
                </a:lnTo>
                <a:lnTo>
                  <a:pt x="366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3885" y="3183100"/>
            <a:ext cx="733425" cy="732155"/>
          </a:xfrm>
          <a:custGeom>
            <a:avLst/>
            <a:gdLst/>
            <a:ahLst/>
            <a:cxnLst/>
            <a:rect l="l" t="t" r="r" b="b"/>
            <a:pathLst>
              <a:path w="733425" h="732154">
                <a:moveTo>
                  <a:pt x="732840" y="365887"/>
                </a:moveTo>
                <a:lnTo>
                  <a:pt x="729985" y="411744"/>
                </a:lnTo>
                <a:lnTo>
                  <a:pt x="721650" y="455913"/>
                </a:lnTo>
                <a:lnTo>
                  <a:pt x="708179" y="498048"/>
                </a:lnTo>
                <a:lnTo>
                  <a:pt x="689917" y="537806"/>
                </a:lnTo>
                <a:lnTo>
                  <a:pt x="667209" y="574841"/>
                </a:lnTo>
                <a:lnTo>
                  <a:pt x="640399" y="608808"/>
                </a:lnTo>
                <a:lnTo>
                  <a:pt x="609832" y="639365"/>
                </a:lnTo>
                <a:lnTo>
                  <a:pt x="575853" y="666166"/>
                </a:lnTo>
                <a:lnTo>
                  <a:pt x="538807" y="688866"/>
                </a:lnTo>
                <a:lnTo>
                  <a:pt x="499037" y="707121"/>
                </a:lnTo>
                <a:lnTo>
                  <a:pt x="456890" y="720587"/>
                </a:lnTo>
                <a:lnTo>
                  <a:pt x="412709" y="728920"/>
                </a:lnTo>
                <a:lnTo>
                  <a:pt x="366839" y="731774"/>
                </a:lnTo>
                <a:lnTo>
                  <a:pt x="320788" y="728920"/>
                </a:lnTo>
                <a:lnTo>
                  <a:pt x="276454" y="720587"/>
                </a:lnTo>
                <a:lnTo>
                  <a:pt x="234179" y="707121"/>
                </a:lnTo>
                <a:lnTo>
                  <a:pt x="194306" y="688866"/>
                </a:lnTo>
                <a:lnTo>
                  <a:pt x="157177" y="666166"/>
                </a:lnTo>
                <a:lnTo>
                  <a:pt x="123134" y="639365"/>
                </a:lnTo>
                <a:lnTo>
                  <a:pt x="92519" y="608808"/>
                </a:lnTo>
                <a:lnTo>
                  <a:pt x="65675" y="574841"/>
                </a:lnTo>
                <a:lnTo>
                  <a:pt x="42945" y="537806"/>
                </a:lnTo>
                <a:lnTo>
                  <a:pt x="24670" y="498048"/>
                </a:lnTo>
                <a:lnTo>
                  <a:pt x="11192" y="455913"/>
                </a:lnTo>
                <a:lnTo>
                  <a:pt x="2855" y="411744"/>
                </a:lnTo>
                <a:lnTo>
                  <a:pt x="0" y="365887"/>
                </a:lnTo>
                <a:lnTo>
                  <a:pt x="2855" y="319866"/>
                </a:lnTo>
                <a:lnTo>
                  <a:pt x="11192" y="275587"/>
                </a:lnTo>
                <a:lnTo>
                  <a:pt x="24670" y="233386"/>
                </a:lnTo>
                <a:lnTo>
                  <a:pt x="42945" y="193602"/>
                </a:lnTo>
                <a:lnTo>
                  <a:pt x="65675" y="156572"/>
                </a:lnTo>
                <a:lnTo>
                  <a:pt x="92519" y="122633"/>
                </a:lnTo>
                <a:lnTo>
                  <a:pt x="123134" y="92124"/>
                </a:lnTo>
                <a:lnTo>
                  <a:pt x="157177" y="65382"/>
                </a:lnTo>
                <a:lnTo>
                  <a:pt x="194306" y="42745"/>
                </a:lnTo>
                <a:lnTo>
                  <a:pt x="234179" y="24550"/>
                </a:lnTo>
                <a:lnTo>
                  <a:pt x="276454" y="11136"/>
                </a:lnTo>
                <a:lnTo>
                  <a:pt x="320788" y="2840"/>
                </a:lnTo>
                <a:lnTo>
                  <a:pt x="366839" y="0"/>
                </a:lnTo>
                <a:lnTo>
                  <a:pt x="412709" y="2840"/>
                </a:lnTo>
                <a:lnTo>
                  <a:pt x="456890" y="11136"/>
                </a:lnTo>
                <a:lnTo>
                  <a:pt x="499037" y="24550"/>
                </a:lnTo>
                <a:lnTo>
                  <a:pt x="538807" y="42745"/>
                </a:lnTo>
                <a:lnTo>
                  <a:pt x="575853" y="65382"/>
                </a:lnTo>
                <a:lnTo>
                  <a:pt x="609832" y="92124"/>
                </a:lnTo>
                <a:lnTo>
                  <a:pt x="640399" y="122633"/>
                </a:lnTo>
                <a:lnTo>
                  <a:pt x="667209" y="156572"/>
                </a:lnTo>
                <a:lnTo>
                  <a:pt x="689917" y="193602"/>
                </a:lnTo>
                <a:lnTo>
                  <a:pt x="708179" y="233386"/>
                </a:lnTo>
                <a:lnTo>
                  <a:pt x="721650" y="275587"/>
                </a:lnTo>
                <a:lnTo>
                  <a:pt x="729985" y="319866"/>
                </a:lnTo>
                <a:lnTo>
                  <a:pt x="732840" y="365887"/>
                </a:lnTo>
                <a:close/>
              </a:path>
            </a:pathLst>
          </a:custGeom>
          <a:ln w="5668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8320" y="2070553"/>
            <a:ext cx="2152015" cy="574040"/>
          </a:xfrm>
          <a:custGeom>
            <a:avLst/>
            <a:gdLst/>
            <a:ahLst/>
            <a:cxnLst/>
            <a:rect l="l" t="t" r="r" b="b"/>
            <a:pathLst>
              <a:path w="2152015" h="574039">
                <a:moveTo>
                  <a:pt x="1865553" y="0"/>
                </a:moveTo>
                <a:lnTo>
                  <a:pt x="287362" y="0"/>
                </a:lnTo>
                <a:lnTo>
                  <a:pt x="240626" y="3772"/>
                </a:lnTo>
                <a:lnTo>
                  <a:pt x="196336" y="14692"/>
                </a:lnTo>
                <a:lnTo>
                  <a:pt x="155076" y="32158"/>
                </a:lnTo>
                <a:lnTo>
                  <a:pt x="117428" y="55573"/>
                </a:lnTo>
                <a:lnTo>
                  <a:pt x="83973" y="84335"/>
                </a:lnTo>
                <a:lnTo>
                  <a:pt x="55296" y="117847"/>
                </a:lnTo>
                <a:lnTo>
                  <a:pt x="31977" y="155509"/>
                </a:lnTo>
                <a:lnTo>
                  <a:pt x="14600" y="196721"/>
                </a:lnTo>
                <a:lnTo>
                  <a:pt x="3747" y="240885"/>
                </a:lnTo>
                <a:lnTo>
                  <a:pt x="0" y="287401"/>
                </a:lnTo>
                <a:lnTo>
                  <a:pt x="3747" y="333890"/>
                </a:lnTo>
                <a:lnTo>
                  <a:pt x="14600" y="377982"/>
                </a:lnTo>
                <a:lnTo>
                  <a:pt x="31977" y="419089"/>
                </a:lnTo>
                <a:lnTo>
                  <a:pt x="55296" y="456623"/>
                </a:lnTo>
                <a:lnTo>
                  <a:pt x="83973" y="489996"/>
                </a:lnTo>
                <a:lnTo>
                  <a:pt x="117428" y="518619"/>
                </a:lnTo>
                <a:lnTo>
                  <a:pt x="155076" y="541906"/>
                </a:lnTo>
                <a:lnTo>
                  <a:pt x="196336" y="559267"/>
                </a:lnTo>
                <a:lnTo>
                  <a:pt x="240626" y="570115"/>
                </a:lnTo>
                <a:lnTo>
                  <a:pt x="287362" y="573862"/>
                </a:lnTo>
                <a:lnTo>
                  <a:pt x="1865553" y="573862"/>
                </a:lnTo>
                <a:lnTo>
                  <a:pt x="1912035" y="570115"/>
                </a:lnTo>
                <a:lnTo>
                  <a:pt x="1956121" y="559267"/>
                </a:lnTo>
                <a:lnTo>
                  <a:pt x="1997222" y="541906"/>
                </a:lnTo>
                <a:lnTo>
                  <a:pt x="2034751" y="518619"/>
                </a:lnTo>
                <a:lnTo>
                  <a:pt x="2068120" y="489996"/>
                </a:lnTo>
                <a:lnTo>
                  <a:pt x="2096740" y="456623"/>
                </a:lnTo>
                <a:lnTo>
                  <a:pt x="2120024" y="419089"/>
                </a:lnTo>
                <a:lnTo>
                  <a:pt x="2137383" y="377982"/>
                </a:lnTo>
                <a:lnTo>
                  <a:pt x="2148230" y="333890"/>
                </a:lnTo>
                <a:lnTo>
                  <a:pt x="2151976" y="287401"/>
                </a:lnTo>
                <a:lnTo>
                  <a:pt x="2148230" y="240885"/>
                </a:lnTo>
                <a:lnTo>
                  <a:pt x="2137383" y="196721"/>
                </a:lnTo>
                <a:lnTo>
                  <a:pt x="2120024" y="155509"/>
                </a:lnTo>
                <a:lnTo>
                  <a:pt x="2096740" y="117847"/>
                </a:lnTo>
                <a:lnTo>
                  <a:pt x="2068120" y="84335"/>
                </a:lnTo>
                <a:lnTo>
                  <a:pt x="2034751" y="55573"/>
                </a:lnTo>
                <a:lnTo>
                  <a:pt x="1997222" y="32158"/>
                </a:lnTo>
                <a:lnTo>
                  <a:pt x="1956121" y="14692"/>
                </a:lnTo>
                <a:lnTo>
                  <a:pt x="1912035" y="3772"/>
                </a:lnTo>
                <a:lnTo>
                  <a:pt x="186555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392936" y="2061630"/>
            <a:ext cx="1242695" cy="5405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265"/>
              </a:lnSpc>
              <a:spcBef>
                <a:spcPts val="114"/>
              </a:spcBef>
            </a:pPr>
            <a:r>
              <a:rPr lang="es-EC" sz="1900" b="1">
                <a:solidFill>
                  <a:srgbClr val="FFFFFF"/>
                </a:solidFill>
                <a:latin typeface="Arial"/>
                <a:cs typeface="Arial"/>
              </a:rPr>
              <a:t>1.548.028</a:t>
            </a:r>
            <a:endParaRPr lang="es-EC" sz="19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R="14604" algn="ctr">
              <a:lnSpc>
                <a:spcPts val="944"/>
              </a:lnSpc>
            </a:pPr>
            <a:r>
              <a:rPr lang="es-EC" sz="800" b="1" spc="-5">
                <a:solidFill>
                  <a:srgbClr val="FFFFFF"/>
                </a:solidFill>
                <a:latin typeface="Arial"/>
                <a:cs typeface="Arial"/>
              </a:rPr>
              <a:t>+3.201, </a:t>
            </a:r>
            <a:r>
              <a:rPr lang="es-EC" sz="800" b="1" spc="-5" dirty="0">
                <a:solidFill>
                  <a:srgbClr val="FFFFFF"/>
                </a:solidFill>
                <a:latin typeface="Arial"/>
                <a:cs typeface="Arial"/>
              </a:rPr>
              <a:t>aumento diario</a:t>
            </a:r>
          </a:p>
          <a:p>
            <a:pPr marR="14604" algn="ctr">
              <a:lnSpc>
                <a:spcPts val="944"/>
              </a:lnSpc>
            </a:pPr>
            <a:r>
              <a:rPr lang="es-EC" sz="800" b="1" spc="-5">
                <a:solidFill>
                  <a:srgbClr val="FFFFFF"/>
                </a:solidFill>
                <a:latin typeface="Arial"/>
                <a:cs typeface="Arial"/>
              </a:rPr>
              <a:t>+5.166, </a:t>
            </a:r>
            <a:r>
              <a:rPr lang="es-EC" sz="800" b="1" spc="-5" dirty="0">
                <a:solidFill>
                  <a:srgbClr val="FFFFFF"/>
                </a:solidFill>
                <a:latin typeface="Arial"/>
                <a:cs typeface="Arial"/>
              </a:rPr>
              <a:t>aumento global</a:t>
            </a:r>
          </a:p>
        </p:txBody>
      </p:sp>
      <p:sp>
        <p:nvSpPr>
          <p:cNvPr id="39" name="object 39"/>
          <p:cNvSpPr/>
          <p:nvPr/>
        </p:nvSpPr>
        <p:spPr>
          <a:xfrm>
            <a:off x="2621485" y="1989300"/>
            <a:ext cx="733425" cy="732155"/>
          </a:xfrm>
          <a:custGeom>
            <a:avLst/>
            <a:gdLst/>
            <a:ahLst/>
            <a:cxnLst/>
            <a:rect l="l" t="t" r="r" b="b"/>
            <a:pathLst>
              <a:path w="733425" h="732155">
                <a:moveTo>
                  <a:pt x="366839" y="0"/>
                </a:moveTo>
                <a:lnTo>
                  <a:pt x="320788" y="2840"/>
                </a:lnTo>
                <a:lnTo>
                  <a:pt x="276454" y="11136"/>
                </a:lnTo>
                <a:lnTo>
                  <a:pt x="234179" y="24550"/>
                </a:lnTo>
                <a:lnTo>
                  <a:pt x="194306" y="42745"/>
                </a:lnTo>
                <a:lnTo>
                  <a:pt x="157177" y="65382"/>
                </a:lnTo>
                <a:lnTo>
                  <a:pt x="123134" y="92124"/>
                </a:lnTo>
                <a:lnTo>
                  <a:pt x="92519" y="122633"/>
                </a:lnTo>
                <a:lnTo>
                  <a:pt x="65675" y="156572"/>
                </a:lnTo>
                <a:lnTo>
                  <a:pt x="42945" y="193602"/>
                </a:lnTo>
                <a:lnTo>
                  <a:pt x="24670" y="233386"/>
                </a:lnTo>
                <a:lnTo>
                  <a:pt x="11192" y="275587"/>
                </a:lnTo>
                <a:lnTo>
                  <a:pt x="2855" y="319866"/>
                </a:lnTo>
                <a:lnTo>
                  <a:pt x="0" y="365887"/>
                </a:lnTo>
                <a:lnTo>
                  <a:pt x="2855" y="411742"/>
                </a:lnTo>
                <a:lnTo>
                  <a:pt x="11192" y="455909"/>
                </a:lnTo>
                <a:lnTo>
                  <a:pt x="24670" y="498043"/>
                </a:lnTo>
                <a:lnTo>
                  <a:pt x="42945" y="537800"/>
                </a:lnTo>
                <a:lnTo>
                  <a:pt x="65675" y="574835"/>
                </a:lnTo>
                <a:lnTo>
                  <a:pt x="92519" y="608803"/>
                </a:lnTo>
                <a:lnTo>
                  <a:pt x="123134" y="639361"/>
                </a:lnTo>
                <a:lnTo>
                  <a:pt x="157177" y="666162"/>
                </a:lnTo>
                <a:lnTo>
                  <a:pt x="194306" y="688863"/>
                </a:lnTo>
                <a:lnTo>
                  <a:pt x="234179" y="707120"/>
                </a:lnTo>
                <a:lnTo>
                  <a:pt x="276454" y="720587"/>
                </a:lnTo>
                <a:lnTo>
                  <a:pt x="320788" y="728919"/>
                </a:lnTo>
                <a:lnTo>
                  <a:pt x="366839" y="731774"/>
                </a:lnTo>
                <a:lnTo>
                  <a:pt x="412709" y="728919"/>
                </a:lnTo>
                <a:lnTo>
                  <a:pt x="456890" y="720587"/>
                </a:lnTo>
                <a:lnTo>
                  <a:pt x="499037" y="707120"/>
                </a:lnTo>
                <a:lnTo>
                  <a:pt x="538807" y="688863"/>
                </a:lnTo>
                <a:lnTo>
                  <a:pt x="575853" y="666162"/>
                </a:lnTo>
                <a:lnTo>
                  <a:pt x="609832" y="639361"/>
                </a:lnTo>
                <a:lnTo>
                  <a:pt x="640399" y="608803"/>
                </a:lnTo>
                <a:lnTo>
                  <a:pt x="667209" y="574835"/>
                </a:lnTo>
                <a:lnTo>
                  <a:pt x="689917" y="537800"/>
                </a:lnTo>
                <a:lnTo>
                  <a:pt x="708179" y="498043"/>
                </a:lnTo>
                <a:lnTo>
                  <a:pt x="721650" y="455909"/>
                </a:lnTo>
                <a:lnTo>
                  <a:pt x="729985" y="411742"/>
                </a:lnTo>
                <a:lnTo>
                  <a:pt x="732840" y="365887"/>
                </a:lnTo>
                <a:lnTo>
                  <a:pt x="729985" y="319866"/>
                </a:lnTo>
                <a:lnTo>
                  <a:pt x="721650" y="275587"/>
                </a:lnTo>
                <a:lnTo>
                  <a:pt x="708179" y="233386"/>
                </a:lnTo>
                <a:lnTo>
                  <a:pt x="689917" y="193602"/>
                </a:lnTo>
                <a:lnTo>
                  <a:pt x="667209" y="156572"/>
                </a:lnTo>
                <a:lnTo>
                  <a:pt x="640399" y="122633"/>
                </a:lnTo>
                <a:lnTo>
                  <a:pt x="609832" y="92124"/>
                </a:lnTo>
                <a:lnTo>
                  <a:pt x="575853" y="65382"/>
                </a:lnTo>
                <a:lnTo>
                  <a:pt x="538807" y="42745"/>
                </a:lnTo>
                <a:lnTo>
                  <a:pt x="499037" y="24550"/>
                </a:lnTo>
                <a:lnTo>
                  <a:pt x="456890" y="11136"/>
                </a:lnTo>
                <a:lnTo>
                  <a:pt x="412709" y="2840"/>
                </a:lnTo>
                <a:lnTo>
                  <a:pt x="366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21485" y="1989300"/>
            <a:ext cx="733425" cy="732155"/>
          </a:xfrm>
          <a:custGeom>
            <a:avLst/>
            <a:gdLst/>
            <a:ahLst/>
            <a:cxnLst/>
            <a:rect l="l" t="t" r="r" b="b"/>
            <a:pathLst>
              <a:path w="733425" h="732155">
                <a:moveTo>
                  <a:pt x="732840" y="365887"/>
                </a:moveTo>
                <a:lnTo>
                  <a:pt x="729985" y="411742"/>
                </a:lnTo>
                <a:lnTo>
                  <a:pt x="721650" y="455909"/>
                </a:lnTo>
                <a:lnTo>
                  <a:pt x="708179" y="498043"/>
                </a:lnTo>
                <a:lnTo>
                  <a:pt x="689917" y="537800"/>
                </a:lnTo>
                <a:lnTo>
                  <a:pt x="667209" y="574835"/>
                </a:lnTo>
                <a:lnTo>
                  <a:pt x="640399" y="608803"/>
                </a:lnTo>
                <a:lnTo>
                  <a:pt x="609832" y="639361"/>
                </a:lnTo>
                <a:lnTo>
                  <a:pt x="575853" y="666162"/>
                </a:lnTo>
                <a:lnTo>
                  <a:pt x="538807" y="688863"/>
                </a:lnTo>
                <a:lnTo>
                  <a:pt x="499037" y="707120"/>
                </a:lnTo>
                <a:lnTo>
                  <a:pt x="456890" y="720587"/>
                </a:lnTo>
                <a:lnTo>
                  <a:pt x="412709" y="728919"/>
                </a:lnTo>
                <a:lnTo>
                  <a:pt x="366839" y="731774"/>
                </a:lnTo>
                <a:lnTo>
                  <a:pt x="320788" y="728919"/>
                </a:lnTo>
                <a:lnTo>
                  <a:pt x="276454" y="720587"/>
                </a:lnTo>
                <a:lnTo>
                  <a:pt x="234179" y="707120"/>
                </a:lnTo>
                <a:lnTo>
                  <a:pt x="194306" y="688863"/>
                </a:lnTo>
                <a:lnTo>
                  <a:pt x="157177" y="666162"/>
                </a:lnTo>
                <a:lnTo>
                  <a:pt x="123134" y="639361"/>
                </a:lnTo>
                <a:lnTo>
                  <a:pt x="92519" y="608803"/>
                </a:lnTo>
                <a:lnTo>
                  <a:pt x="65675" y="574835"/>
                </a:lnTo>
                <a:lnTo>
                  <a:pt x="42945" y="537800"/>
                </a:lnTo>
                <a:lnTo>
                  <a:pt x="24670" y="498043"/>
                </a:lnTo>
                <a:lnTo>
                  <a:pt x="11192" y="455909"/>
                </a:lnTo>
                <a:lnTo>
                  <a:pt x="2855" y="411742"/>
                </a:lnTo>
                <a:lnTo>
                  <a:pt x="0" y="365887"/>
                </a:lnTo>
                <a:lnTo>
                  <a:pt x="2855" y="319866"/>
                </a:lnTo>
                <a:lnTo>
                  <a:pt x="11192" y="275587"/>
                </a:lnTo>
                <a:lnTo>
                  <a:pt x="24670" y="233386"/>
                </a:lnTo>
                <a:lnTo>
                  <a:pt x="42945" y="193602"/>
                </a:lnTo>
                <a:lnTo>
                  <a:pt x="65675" y="156572"/>
                </a:lnTo>
                <a:lnTo>
                  <a:pt x="92519" y="122633"/>
                </a:lnTo>
                <a:lnTo>
                  <a:pt x="123134" y="92124"/>
                </a:lnTo>
                <a:lnTo>
                  <a:pt x="157177" y="65382"/>
                </a:lnTo>
                <a:lnTo>
                  <a:pt x="194306" y="42745"/>
                </a:lnTo>
                <a:lnTo>
                  <a:pt x="234179" y="24550"/>
                </a:lnTo>
                <a:lnTo>
                  <a:pt x="276454" y="11136"/>
                </a:lnTo>
                <a:lnTo>
                  <a:pt x="320788" y="2840"/>
                </a:lnTo>
                <a:lnTo>
                  <a:pt x="366839" y="0"/>
                </a:lnTo>
                <a:lnTo>
                  <a:pt x="412709" y="2840"/>
                </a:lnTo>
                <a:lnTo>
                  <a:pt x="456890" y="11136"/>
                </a:lnTo>
                <a:lnTo>
                  <a:pt x="499037" y="24550"/>
                </a:lnTo>
                <a:lnTo>
                  <a:pt x="538807" y="42745"/>
                </a:lnTo>
                <a:lnTo>
                  <a:pt x="575853" y="65382"/>
                </a:lnTo>
                <a:lnTo>
                  <a:pt x="609832" y="92124"/>
                </a:lnTo>
                <a:lnTo>
                  <a:pt x="640399" y="122633"/>
                </a:lnTo>
                <a:lnTo>
                  <a:pt x="667209" y="156572"/>
                </a:lnTo>
                <a:lnTo>
                  <a:pt x="689917" y="193602"/>
                </a:lnTo>
                <a:lnTo>
                  <a:pt x="708179" y="233386"/>
                </a:lnTo>
                <a:lnTo>
                  <a:pt x="721650" y="275587"/>
                </a:lnTo>
                <a:lnTo>
                  <a:pt x="729985" y="319866"/>
                </a:lnTo>
                <a:lnTo>
                  <a:pt x="732840" y="365887"/>
                </a:lnTo>
                <a:close/>
              </a:path>
            </a:pathLst>
          </a:custGeom>
          <a:ln w="5668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42952" y="2116307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10" h="473710">
                <a:moveTo>
                  <a:pt x="274218" y="453745"/>
                </a:moveTo>
                <a:lnTo>
                  <a:pt x="268071" y="453745"/>
                </a:lnTo>
                <a:lnTo>
                  <a:pt x="249618" y="454977"/>
                </a:lnTo>
                <a:lnTo>
                  <a:pt x="206590" y="454977"/>
                </a:lnTo>
                <a:lnTo>
                  <a:pt x="202895" y="459892"/>
                </a:lnTo>
                <a:lnTo>
                  <a:pt x="202895" y="469722"/>
                </a:lnTo>
                <a:lnTo>
                  <a:pt x="206590" y="473417"/>
                </a:lnTo>
                <a:lnTo>
                  <a:pt x="268071" y="473417"/>
                </a:lnTo>
                <a:lnTo>
                  <a:pt x="274218" y="472185"/>
                </a:lnTo>
                <a:lnTo>
                  <a:pt x="277901" y="468490"/>
                </a:lnTo>
                <a:lnTo>
                  <a:pt x="277901" y="458673"/>
                </a:lnTo>
                <a:lnTo>
                  <a:pt x="274218" y="453745"/>
                </a:lnTo>
                <a:close/>
              </a:path>
              <a:path w="473710" h="473710">
                <a:moveTo>
                  <a:pt x="176005" y="350456"/>
                </a:moveTo>
                <a:lnTo>
                  <a:pt x="140182" y="350456"/>
                </a:lnTo>
                <a:lnTo>
                  <a:pt x="159744" y="364501"/>
                </a:lnTo>
                <a:lnTo>
                  <a:pt x="181378" y="375202"/>
                </a:lnTo>
                <a:lnTo>
                  <a:pt x="204854" y="382446"/>
                </a:lnTo>
                <a:lnTo>
                  <a:pt x="229946" y="386118"/>
                </a:lnTo>
                <a:lnTo>
                  <a:pt x="231178" y="454977"/>
                </a:lnTo>
                <a:lnTo>
                  <a:pt x="249618" y="454977"/>
                </a:lnTo>
                <a:lnTo>
                  <a:pt x="248399" y="384873"/>
                </a:lnTo>
                <a:lnTo>
                  <a:pt x="270951" y="381439"/>
                </a:lnTo>
                <a:lnTo>
                  <a:pt x="292354" y="374891"/>
                </a:lnTo>
                <a:lnTo>
                  <a:pt x="307505" y="367664"/>
                </a:lnTo>
                <a:lnTo>
                  <a:pt x="237324" y="367664"/>
                </a:lnTo>
                <a:lnTo>
                  <a:pt x="186162" y="357309"/>
                </a:lnTo>
                <a:lnTo>
                  <a:pt x="176005" y="350456"/>
                </a:lnTo>
                <a:close/>
              </a:path>
              <a:path w="473710" h="473710">
                <a:moveTo>
                  <a:pt x="57797" y="372579"/>
                </a:moveTo>
                <a:lnTo>
                  <a:pt x="51650" y="372579"/>
                </a:lnTo>
                <a:lnTo>
                  <a:pt x="44272" y="379958"/>
                </a:lnTo>
                <a:lnTo>
                  <a:pt x="44272" y="386118"/>
                </a:lnTo>
                <a:lnTo>
                  <a:pt x="47955" y="389801"/>
                </a:lnTo>
                <a:lnTo>
                  <a:pt x="88544" y="429145"/>
                </a:lnTo>
                <a:lnTo>
                  <a:pt x="89763" y="431609"/>
                </a:lnTo>
                <a:lnTo>
                  <a:pt x="92227" y="432841"/>
                </a:lnTo>
                <a:lnTo>
                  <a:pt x="97142" y="432841"/>
                </a:lnTo>
                <a:lnTo>
                  <a:pt x="99606" y="431609"/>
                </a:lnTo>
                <a:lnTo>
                  <a:pt x="100838" y="429145"/>
                </a:lnTo>
                <a:lnTo>
                  <a:pt x="104521" y="425462"/>
                </a:lnTo>
                <a:lnTo>
                  <a:pt x="104521" y="420547"/>
                </a:lnTo>
                <a:lnTo>
                  <a:pt x="100838" y="416852"/>
                </a:lnTo>
                <a:lnTo>
                  <a:pt x="88544" y="403326"/>
                </a:lnTo>
                <a:lnTo>
                  <a:pt x="101754" y="389801"/>
                </a:lnTo>
                <a:lnTo>
                  <a:pt x="75006" y="389801"/>
                </a:lnTo>
                <a:lnTo>
                  <a:pt x="57797" y="372579"/>
                </a:lnTo>
                <a:close/>
              </a:path>
              <a:path w="473710" h="473710">
                <a:moveTo>
                  <a:pt x="356603" y="352907"/>
                </a:moveTo>
                <a:lnTo>
                  <a:pt x="330784" y="352907"/>
                </a:lnTo>
                <a:lnTo>
                  <a:pt x="379958" y="402094"/>
                </a:lnTo>
                <a:lnTo>
                  <a:pt x="365213" y="415620"/>
                </a:lnTo>
                <a:lnTo>
                  <a:pt x="361518" y="419315"/>
                </a:lnTo>
                <a:lnTo>
                  <a:pt x="361518" y="425462"/>
                </a:lnTo>
                <a:lnTo>
                  <a:pt x="365213" y="429145"/>
                </a:lnTo>
                <a:lnTo>
                  <a:pt x="370128" y="431609"/>
                </a:lnTo>
                <a:lnTo>
                  <a:pt x="375043" y="431609"/>
                </a:lnTo>
                <a:lnTo>
                  <a:pt x="377507" y="430377"/>
                </a:lnTo>
                <a:lnTo>
                  <a:pt x="378739" y="429145"/>
                </a:lnTo>
                <a:lnTo>
                  <a:pt x="419315" y="389801"/>
                </a:lnTo>
                <a:lnTo>
                  <a:pt x="420552" y="388569"/>
                </a:lnTo>
                <a:lnTo>
                  <a:pt x="392264" y="388569"/>
                </a:lnTo>
                <a:lnTo>
                  <a:pt x="356603" y="352907"/>
                </a:lnTo>
                <a:close/>
              </a:path>
              <a:path w="473710" h="473710">
                <a:moveTo>
                  <a:pt x="108490" y="249618"/>
                </a:moveTo>
                <a:lnTo>
                  <a:pt x="88544" y="249618"/>
                </a:lnTo>
                <a:lnTo>
                  <a:pt x="92593" y="273999"/>
                </a:lnTo>
                <a:lnTo>
                  <a:pt x="100680" y="297113"/>
                </a:lnTo>
                <a:lnTo>
                  <a:pt x="112227" y="318612"/>
                </a:lnTo>
                <a:lnTo>
                  <a:pt x="126657" y="338150"/>
                </a:lnTo>
                <a:lnTo>
                  <a:pt x="75006" y="389801"/>
                </a:lnTo>
                <a:lnTo>
                  <a:pt x="101754" y="389801"/>
                </a:lnTo>
                <a:lnTo>
                  <a:pt x="140182" y="350456"/>
                </a:lnTo>
                <a:lnTo>
                  <a:pt x="176005" y="350456"/>
                </a:lnTo>
                <a:lnTo>
                  <a:pt x="144335" y="329087"/>
                </a:lnTo>
                <a:lnTo>
                  <a:pt x="116109" y="287260"/>
                </a:lnTo>
                <a:lnTo>
                  <a:pt x="108490" y="249618"/>
                </a:lnTo>
                <a:close/>
              </a:path>
              <a:path w="473710" h="473710">
                <a:moveTo>
                  <a:pt x="415632" y="372579"/>
                </a:moveTo>
                <a:lnTo>
                  <a:pt x="409486" y="372579"/>
                </a:lnTo>
                <a:lnTo>
                  <a:pt x="405790" y="376275"/>
                </a:lnTo>
                <a:lnTo>
                  <a:pt x="392264" y="388569"/>
                </a:lnTo>
                <a:lnTo>
                  <a:pt x="420552" y="388569"/>
                </a:lnTo>
                <a:lnTo>
                  <a:pt x="423011" y="386118"/>
                </a:lnTo>
                <a:lnTo>
                  <a:pt x="423011" y="379958"/>
                </a:lnTo>
                <a:lnTo>
                  <a:pt x="415632" y="372579"/>
                </a:lnTo>
                <a:close/>
              </a:path>
              <a:path w="473710" h="473710">
                <a:moveTo>
                  <a:pt x="307077" y="105752"/>
                </a:moveTo>
                <a:lnTo>
                  <a:pt x="237324" y="105752"/>
                </a:lnTo>
                <a:lnTo>
                  <a:pt x="287782" y="116088"/>
                </a:lnTo>
                <a:lnTo>
                  <a:pt x="329247" y="144176"/>
                </a:lnTo>
                <a:lnTo>
                  <a:pt x="357339" y="185637"/>
                </a:lnTo>
                <a:lnTo>
                  <a:pt x="367677" y="236092"/>
                </a:lnTo>
                <a:lnTo>
                  <a:pt x="357339" y="287260"/>
                </a:lnTo>
                <a:lnTo>
                  <a:pt x="329247" y="329087"/>
                </a:lnTo>
                <a:lnTo>
                  <a:pt x="287782" y="357309"/>
                </a:lnTo>
                <a:lnTo>
                  <a:pt x="237324" y="367664"/>
                </a:lnTo>
                <a:lnTo>
                  <a:pt x="307505" y="367664"/>
                </a:lnTo>
                <a:lnTo>
                  <a:pt x="312375" y="365342"/>
                </a:lnTo>
                <a:lnTo>
                  <a:pt x="330784" y="352907"/>
                </a:lnTo>
                <a:lnTo>
                  <a:pt x="356603" y="352907"/>
                </a:lnTo>
                <a:lnTo>
                  <a:pt x="344309" y="340613"/>
                </a:lnTo>
                <a:lnTo>
                  <a:pt x="360868" y="319916"/>
                </a:lnTo>
                <a:lnTo>
                  <a:pt x="373510" y="296802"/>
                </a:lnTo>
                <a:lnTo>
                  <a:pt x="382003" y="271616"/>
                </a:lnTo>
                <a:lnTo>
                  <a:pt x="386118" y="244703"/>
                </a:lnTo>
                <a:lnTo>
                  <a:pt x="473417" y="244703"/>
                </a:lnTo>
                <a:lnTo>
                  <a:pt x="473417" y="226263"/>
                </a:lnTo>
                <a:lnTo>
                  <a:pt x="386118" y="226263"/>
                </a:lnTo>
                <a:lnTo>
                  <a:pt x="382061" y="201169"/>
                </a:lnTo>
                <a:lnTo>
                  <a:pt x="373970" y="177688"/>
                </a:lnTo>
                <a:lnTo>
                  <a:pt x="362422" y="156050"/>
                </a:lnTo>
                <a:lnTo>
                  <a:pt x="347992" y="136486"/>
                </a:lnTo>
                <a:lnTo>
                  <a:pt x="360610" y="124193"/>
                </a:lnTo>
                <a:lnTo>
                  <a:pt x="334467" y="124193"/>
                </a:lnTo>
                <a:lnTo>
                  <a:pt x="315103" y="109961"/>
                </a:lnTo>
                <a:lnTo>
                  <a:pt x="307077" y="105752"/>
                </a:lnTo>
                <a:close/>
              </a:path>
              <a:path w="473710" h="473710">
                <a:moveTo>
                  <a:pt x="13525" y="204127"/>
                </a:moveTo>
                <a:lnTo>
                  <a:pt x="3695" y="204127"/>
                </a:lnTo>
                <a:lnTo>
                  <a:pt x="0" y="207810"/>
                </a:lnTo>
                <a:lnTo>
                  <a:pt x="0" y="213956"/>
                </a:lnTo>
                <a:lnTo>
                  <a:pt x="1178" y="268071"/>
                </a:lnTo>
                <a:lnTo>
                  <a:pt x="1231" y="275437"/>
                </a:lnTo>
                <a:lnTo>
                  <a:pt x="4927" y="279133"/>
                </a:lnTo>
                <a:lnTo>
                  <a:pt x="15989" y="279133"/>
                </a:lnTo>
                <a:lnTo>
                  <a:pt x="19672" y="275437"/>
                </a:lnTo>
                <a:lnTo>
                  <a:pt x="19672" y="250850"/>
                </a:lnTo>
                <a:lnTo>
                  <a:pt x="88544" y="249618"/>
                </a:lnTo>
                <a:lnTo>
                  <a:pt x="108490" y="249618"/>
                </a:lnTo>
                <a:lnTo>
                  <a:pt x="105752" y="236092"/>
                </a:lnTo>
                <a:lnTo>
                  <a:pt x="106511" y="232397"/>
                </a:lnTo>
                <a:lnTo>
                  <a:pt x="18453" y="232397"/>
                </a:lnTo>
                <a:lnTo>
                  <a:pt x="18453" y="207810"/>
                </a:lnTo>
                <a:lnTo>
                  <a:pt x="13525" y="204127"/>
                </a:lnTo>
                <a:close/>
              </a:path>
              <a:path w="473710" h="473710">
                <a:moveTo>
                  <a:pt x="473417" y="244703"/>
                </a:moveTo>
                <a:lnTo>
                  <a:pt x="454977" y="244703"/>
                </a:lnTo>
                <a:lnTo>
                  <a:pt x="454977" y="269290"/>
                </a:lnTo>
                <a:lnTo>
                  <a:pt x="459892" y="272986"/>
                </a:lnTo>
                <a:lnTo>
                  <a:pt x="469734" y="272986"/>
                </a:lnTo>
                <a:lnTo>
                  <a:pt x="473417" y="268071"/>
                </a:lnTo>
                <a:lnTo>
                  <a:pt x="473417" y="244703"/>
                </a:lnTo>
                <a:close/>
              </a:path>
              <a:path w="473710" h="473710">
                <a:moveTo>
                  <a:pt x="102982" y="89763"/>
                </a:moveTo>
                <a:lnTo>
                  <a:pt x="77470" y="89763"/>
                </a:lnTo>
                <a:lnTo>
                  <a:pt x="125425" y="137731"/>
                </a:lnTo>
                <a:lnTo>
                  <a:pt x="110475" y="158204"/>
                </a:lnTo>
                <a:lnTo>
                  <a:pt x="98985" y="180757"/>
                </a:lnTo>
                <a:lnTo>
                  <a:pt x="91183" y="205155"/>
                </a:lnTo>
                <a:lnTo>
                  <a:pt x="87299" y="231165"/>
                </a:lnTo>
                <a:lnTo>
                  <a:pt x="18453" y="232397"/>
                </a:lnTo>
                <a:lnTo>
                  <a:pt x="106511" y="232397"/>
                </a:lnTo>
                <a:lnTo>
                  <a:pt x="116109" y="185637"/>
                </a:lnTo>
                <a:lnTo>
                  <a:pt x="144335" y="144176"/>
                </a:lnTo>
                <a:lnTo>
                  <a:pt x="172259" y="125425"/>
                </a:lnTo>
                <a:lnTo>
                  <a:pt x="137718" y="125425"/>
                </a:lnTo>
                <a:lnTo>
                  <a:pt x="102982" y="89763"/>
                </a:lnTo>
                <a:close/>
              </a:path>
              <a:path w="473710" h="473710">
                <a:moveTo>
                  <a:pt x="469734" y="197967"/>
                </a:moveTo>
                <a:lnTo>
                  <a:pt x="458660" y="197967"/>
                </a:lnTo>
                <a:lnTo>
                  <a:pt x="454977" y="201663"/>
                </a:lnTo>
                <a:lnTo>
                  <a:pt x="454977" y="226263"/>
                </a:lnTo>
                <a:lnTo>
                  <a:pt x="473417" y="226263"/>
                </a:lnTo>
                <a:lnTo>
                  <a:pt x="473417" y="201663"/>
                </a:lnTo>
                <a:lnTo>
                  <a:pt x="469734" y="197967"/>
                </a:lnTo>
                <a:close/>
              </a:path>
              <a:path w="473710" h="473710">
                <a:moveTo>
                  <a:pt x="245935" y="18440"/>
                </a:moveTo>
                <a:lnTo>
                  <a:pt x="227495" y="18440"/>
                </a:lnTo>
                <a:lnTo>
                  <a:pt x="227495" y="87312"/>
                </a:lnTo>
                <a:lnTo>
                  <a:pt x="202401" y="91190"/>
                </a:lnTo>
                <a:lnTo>
                  <a:pt x="178920" y="98991"/>
                </a:lnTo>
                <a:lnTo>
                  <a:pt x="157282" y="110481"/>
                </a:lnTo>
                <a:lnTo>
                  <a:pt x="137718" y="125425"/>
                </a:lnTo>
                <a:lnTo>
                  <a:pt x="172259" y="125425"/>
                </a:lnTo>
                <a:lnTo>
                  <a:pt x="186162" y="116088"/>
                </a:lnTo>
                <a:lnTo>
                  <a:pt x="237324" y="105752"/>
                </a:lnTo>
                <a:lnTo>
                  <a:pt x="307077" y="105752"/>
                </a:lnTo>
                <a:lnTo>
                  <a:pt x="293892" y="98837"/>
                </a:lnTo>
                <a:lnTo>
                  <a:pt x="270836" y="91171"/>
                </a:lnTo>
                <a:lnTo>
                  <a:pt x="245935" y="87312"/>
                </a:lnTo>
                <a:lnTo>
                  <a:pt x="245935" y="18440"/>
                </a:lnTo>
                <a:close/>
              </a:path>
              <a:path w="473710" h="473710">
                <a:moveTo>
                  <a:pt x="378739" y="45491"/>
                </a:moveTo>
                <a:lnTo>
                  <a:pt x="372592" y="45491"/>
                </a:lnTo>
                <a:lnTo>
                  <a:pt x="365213" y="52870"/>
                </a:lnTo>
                <a:lnTo>
                  <a:pt x="365213" y="59016"/>
                </a:lnTo>
                <a:lnTo>
                  <a:pt x="382422" y="76238"/>
                </a:lnTo>
                <a:lnTo>
                  <a:pt x="334467" y="124193"/>
                </a:lnTo>
                <a:lnTo>
                  <a:pt x="360610" y="124193"/>
                </a:lnTo>
                <a:lnTo>
                  <a:pt x="395947" y="89763"/>
                </a:lnTo>
                <a:lnTo>
                  <a:pt x="421767" y="89763"/>
                </a:lnTo>
                <a:lnTo>
                  <a:pt x="382422" y="49187"/>
                </a:lnTo>
                <a:lnTo>
                  <a:pt x="378739" y="45491"/>
                </a:lnTo>
                <a:close/>
              </a:path>
              <a:path w="473710" h="473710">
                <a:moveTo>
                  <a:pt x="100838" y="46723"/>
                </a:moveTo>
                <a:lnTo>
                  <a:pt x="94691" y="46723"/>
                </a:lnTo>
                <a:lnTo>
                  <a:pt x="90995" y="50418"/>
                </a:lnTo>
                <a:lnTo>
                  <a:pt x="50419" y="89763"/>
                </a:lnTo>
                <a:lnTo>
                  <a:pt x="46736" y="93446"/>
                </a:lnTo>
                <a:lnTo>
                  <a:pt x="46736" y="99606"/>
                </a:lnTo>
                <a:lnTo>
                  <a:pt x="52882" y="105752"/>
                </a:lnTo>
                <a:lnTo>
                  <a:pt x="62712" y="105752"/>
                </a:lnTo>
                <a:lnTo>
                  <a:pt x="63944" y="103301"/>
                </a:lnTo>
                <a:lnTo>
                  <a:pt x="77470" y="89763"/>
                </a:lnTo>
                <a:lnTo>
                  <a:pt x="102982" y="89763"/>
                </a:lnTo>
                <a:lnTo>
                  <a:pt x="90995" y="77457"/>
                </a:lnTo>
                <a:lnTo>
                  <a:pt x="108204" y="60248"/>
                </a:lnTo>
                <a:lnTo>
                  <a:pt x="108204" y="54114"/>
                </a:lnTo>
                <a:lnTo>
                  <a:pt x="100838" y="46723"/>
                </a:lnTo>
                <a:close/>
              </a:path>
              <a:path w="473710" h="473710">
                <a:moveTo>
                  <a:pt x="421767" y="89763"/>
                </a:moveTo>
                <a:lnTo>
                  <a:pt x="395947" y="89763"/>
                </a:lnTo>
                <a:lnTo>
                  <a:pt x="410705" y="104520"/>
                </a:lnTo>
                <a:lnTo>
                  <a:pt x="413169" y="105752"/>
                </a:lnTo>
                <a:lnTo>
                  <a:pt x="418084" y="105752"/>
                </a:lnTo>
                <a:lnTo>
                  <a:pt x="420547" y="104520"/>
                </a:lnTo>
                <a:lnTo>
                  <a:pt x="425462" y="99606"/>
                </a:lnTo>
                <a:lnTo>
                  <a:pt x="425462" y="93446"/>
                </a:lnTo>
                <a:lnTo>
                  <a:pt x="421767" y="89763"/>
                </a:lnTo>
                <a:close/>
              </a:path>
              <a:path w="473710" h="473710">
                <a:moveTo>
                  <a:pt x="270522" y="0"/>
                </a:moveTo>
                <a:lnTo>
                  <a:pt x="204127" y="0"/>
                </a:lnTo>
                <a:lnTo>
                  <a:pt x="199212" y="4927"/>
                </a:lnTo>
                <a:lnTo>
                  <a:pt x="199212" y="14757"/>
                </a:lnTo>
                <a:lnTo>
                  <a:pt x="204127" y="18440"/>
                </a:lnTo>
                <a:lnTo>
                  <a:pt x="270522" y="18440"/>
                </a:lnTo>
                <a:lnTo>
                  <a:pt x="275450" y="14757"/>
                </a:lnTo>
                <a:lnTo>
                  <a:pt x="275450" y="4927"/>
                </a:lnTo>
                <a:lnTo>
                  <a:pt x="270522" y="0"/>
                </a:lnTo>
                <a:close/>
              </a:path>
            </a:pathLst>
          </a:custGeom>
          <a:solidFill>
            <a:srgbClr val="124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7115" y="2332205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143103" y="0"/>
                </a:moveTo>
                <a:lnTo>
                  <a:pt x="21996" y="0"/>
                </a:lnTo>
                <a:lnTo>
                  <a:pt x="13453" y="1734"/>
                </a:lnTo>
                <a:lnTo>
                  <a:pt x="6459" y="6459"/>
                </a:lnTo>
                <a:lnTo>
                  <a:pt x="1734" y="13453"/>
                </a:lnTo>
                <a:lnTo>
                  <a:pt x="0" y="21996"/>
                </a:lnTo>
                <a:lnTo>
                  <a:pt x="0" y="28803"/>
                </a:lnTo>
                <a:lnTo>
                  <a:pt x="1734" y="37346"/>
                </a:lnTo>
                <a:lnTo>
                  <a:pt x="6459" y="44340"/>
                </a:lnTo>
                <a:lnTo>
                  <a:pt x="13453" y="49065"/>
                </a:lnTo>
                <a:lnTo>
                  <a:pt x="21996" y="50800"/>
                </a:lnTo>
                <a:lnTo>
                  <a:pt x="143103" y="50800"/>
                </a:lnTo>
                <a:lnTo>
                  <a:pt x="151646" y="49065"/>
                </a:lnTo>
                <a:lnTo>
                  <a:pt x="158640" y="44340"/>
                </a:lnTo>
                <a:lnTo>
                  <a:pt x="163365" y="37346"/>
                </a:lnTo>
                <a:lnTo>
                  <a:pt x="165100" y="28803"/>
                </a:lnTo>
                <a:lnTo>
                  <a:pt x="165100" y="21996"/>
                </a:lnTo>
                <a:lnTo>
                  <a:pt x="163365" y="13453"/>
                </a:lnTo>
                <a:lnTo>
                  <a:pt x="158640" y="6459"/>
                </a:lnTo>
                <a:lnTo>
                  <a:pt x="151646" y="1734"/>
                </a:lnTo>
                <a:lnTo>
                  <a:pt x="143103" y="0"/>
                </a:lnTo>
                <a:close/>
              </a:path>
            </a:pathLst>
          </a:custGeom>
          <a:solidFill>
            <a:srgbClr val="D01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204" y="3322808"/>
            <a:ext cx="449580" cy="448309"/>
          </a:xfrm>
          <a:custGeom>
            <a:avLst/>
            <a:gdLst/>
            <a:ahLst/>
            <a:cxnLst/>
            <a:rect l="l" t="t" r="r" b="b"/>
            <a:pathLst>
              <a:path w="449580" h="448310">
                <a:moveTo>
                  <a:pt x="401223" y="381939"/>
                </a:moveTo>
                <a:lnTo>
                  <a:pt x="361797" y="381939"/>
                </a:lnTo>
                <a:lnTo>
                  <a:pt x="426554" y="446760"/>
                </a:lnTo>
                <a:lnTo>
                  <a:pt x="429374" y="448183"/>
                </a:lnTo>
                <a:lnTo>
                  <a:pt x="437819" y="448183"/>
                </a:lnTo>
                <a:lnTo>
                  <a:pt x="440639" y="446760"/>
                </a:lnTo>
                <a:lnTo>
                  <a:pt x="449084" y="438302"/>
                </a:lnTo>
                <a:lnTo>
                  <a:pt x="449084" y="428447"/>
                </a:lnTo>
                <a:lnTo>
                  <a:pt x="443458" y="424218"/>
                </a:lnTo>
                <a:lnTo>
                  <a:pt x="401223" y="381939"/>
                </a:lnTo>
                <a:close/>
              </a:path>
              <a:path w="449580" h="448310">
                <a:moveTo>
                  <a:pt x="294233" y="181800"/>
                </a:moveTo>
                <a:lnTo>
                  <a:pt x="250500" y="190476"/>
                </a:lnTo>
                <a:lnTo>
                  <a:pt x="214690" y="214215"/>
                </a:lnTo>
                <a:lnTo>
                  <a:pt x="190495" y="249582"/>
                </a:lnTo>
                <a:lnTo>
                  <a:pt x="181610" y="293141"/>
                </a:lnTo>
                <a:lnTo>
                  <a:pt x="190495" y="336920"/>
                </a:lnTo>
                <a:lnTo>
                  <a:pt x="214690" y="372771"/>
                </a:lnTo>
                <a:lnTo>
                  <a:pt x="250500" y="396995"/>
                </a:lnTo>
                <a:lnTo>
                  <a:pt x="294233" y="405892"/>
                </a:lnTo>
                <a:lnTo>
                  <a:pt x="312905" y="404130"/>
                </a:lnTo>
                <a:lnTo>
                  <a:pt x="330654" y="399197"/>
                </a:lnTo>
                <a:lnTo>
                  <a:pt x="347083" y="391624"/>
                </a:lnTo>
                <a:lnTo>
                  <a:pt x="361797" y="381939"/>
                </a:lnTo>
                <a:lnTo>
                  <a:pt x="401223" y="381939"/>
                </a:lnTo>
                <a:lnTo>
                  <a:pt x="396998" y="377710"/>
                </a:lnTo>
                <a:lnTo>
                  <a:pt x="294233" y="377710"/>
                </a:lnTo>
                <a:lnTo>
                  <a:pt x="261431" y="371038"/>
                </a:lnTo>
                <a:lnTo>
                  <a:pt x="234573" y="352871"/>
                </a:lnTo>
                <a:lnTo>
                  <a:pt x="216429" y="325981"/>
                </a:lnTo>
                <a:lnTo>
                  <a:pt x="209765" y="293141"/>
                </a:lnTo>
                <a:lnTo>
                  <a:pt x="216429" y="260529"/>
                </a:lnTo>
                <a:lnTo>
                  <a:pt x="234573" y="234127"/>
                </a:lnTo>
                <a:lnTo>
                  <a:pt x="261431" y="216446"/>
                </a:lnTo>
                <a:lnTo>
                  <a:pt x="294233" y="209994"/>
                </a:lnTo>
                <a:lnTo>
                  <a:pt x="366245" y="209994"/>
                </a:lnTo>
                <a:lnTo>
                  <a:pt x="337146" y="190476"/>
                </a:lnTo>
                <a:lnTo>
                  <a:pt x="294233" y="181800"/>
                </a:lnTo>
                <a:close/>
              </a:path>
              <a:path w="449580" h="448310">
                <a:moveTo>
                  <a:pt x="167525" y="0"/>
                </a:moveTo>
                <a:lnTo>
                  <a:pt x="118851" y="9887"/>
                </a:lnTo>
                <a:lnTo>
                  <a:pt x="79017" y="36818"/>
                </a:lnTo>
                <a:lnTo>
                  <a:pt x="52116" y="76697"/>
                </a:lnTo>
                <a:lnTo>
                  <a:pt x="42240" y="125425"/>
                </a:lnTo>
                <a:lnTo>
                  <a:pt x="44087" y="148110"/>
                </a:lnTo>
                <a:lnTo>
                  <a:pt x="49630" y="169471"/>
                </a:lnTo>
                <a:lnTo>
                  <a:pt x="58865" y="189247"/>
                </a:lnTo>
                <a:lnTo>
                  <a:pt x="71793" y="207175"/>
                </a:lnTo>
                <a:lnTo>
                  <a:pt x="49291" y="226688"/>
                </a:lnTo>
                <a:lnTo>
                  <a:pt x="25866" y="259676"/>
                </a:lnTo>
                <a:lnTo>
                  <a:pt x="7456" y="309048"/>
                </a:lnTo>
                <a:lnTo>
                  <a:pt x="0" y="377710"/>
                </a:lnTo>
                <a:lnTo>
                  <a:pt x="0" y="384759"/>
                </a:lnTo>
                <a:lnTo>
                  <a:pt x="5626" y="391795"/>
                </a:lnTo>
                <a:lnTo>
                  <a:pt x="167525" y="391795"/>
                </a:lnTo>
                <a:lnTo>
                  <a:pt x="167525" y="363626"/>
                </a:lnTo>
                <a:lnTo>
                  <a:pt x="23926" y="363626"/>
                </a:lnTo>
                <a:lnTo>
                  <a:pt x="39397" y="293141"/>
                </a:lnTo>
                <a:lnTo>
                  <a:pt x="65466" y="250339"/>
                </a:lnTo>
                <a:lnTo>
                  <a:pt x="102768" y="222681"/>
                </a:lnTo>
                <a:lnTo>
                  <a:pt x="109816" y="219849"/>
                </a:lnTo>
                <a:lnTo>
                  <a:pt x="114033" y="212813"/>
                </a:lnTo>
                <a:lnTo>
                  <a:pt x="111213" y="205765"/>
                </a:lnTo>
                <a:lnTo>
                  <a:pt x="109816" y="200126"/>
                </a:lnTo>
                <a:lnTo>
                  <a:pt x="104178" y="195897"/>
                </a:lnTo>
                <a:lnTo>
                  <a:pt x="99961" y="195897"/>
                </a:lnTo>
                <a:lnTo>
                  <a:pt x="87021" y="180926"/>
                </a:lnTo>
                <a:lnTo>
                  <a:pt x="77782" y="163837"/>
                </a:lnTo>
                <a:lnTo>
                  <a:pt x="72242" y="145160"/>
                </a:lnTo>
                <a:lnTo>
                  <a:pt x="70396" y="125425"/>
                </a:lnTo>
                <a:lnTo>
                  <a:pt x="78050" y="87636"/>
                </a:lnTo>
                <a:lnTo>
                  <a:pt x="98901" y="56719"/>
                </a:lnTo>
                <a:lnTo>
                  <a:pt x="129782" y="35844"/>
                </a:lnTo>
                <a:lnTo>
                  <a:pt x="167525" y="28181"/>
                </a:lnTo>
                <a:lnTo>
                  <a:pt x="243817" y="28181"/>
                </a:lnTo>
                <a:lnTo>
                  <a:pt x="216427" y="9887"/>
                </a:lnTo>
                <a:lnTo>
                  <a:pt x="167525" y="0"/>
                </a:lnTo>
                <a:close/>
              </a:path>
              <a:path w="449580" h="448310">
                <a:moveTo>
                  <a:pt x="366245" y="209994"/>
                </a:moveTo>
                <a:lnTo>
                  <a:pt x="294233" y="209994"/>
                </a:lnTo>
                <a:lnTo>
                  <a:pt x="326210" y="216446"/>
                </a:lnTo>
                <a:lnTo>
                  <a:pt x="352650" y="234127"/>
                </a:lnTo>
                <a:lnTo>
                  <a:pt x="370646" y="260529"/>
                </a:lnTo>
                <a:lnTo>
                  <a:pt x="377291" y="293141"/>
                </a:lnTo>
                <a:lnTo>
                  <a:pt x="370646" y="325981"/>
                </a:lnTo>
                <a:lnTo>
                  <a:pt x="352650" y="352871"/>
                </a:lnTo>
                <a:lnTo>
                  <a:pt x="326210" y="371038"/>
                </a:lnTo>
                <a:lnTo>
                  <a:pt x="294233" y="377710"/>
                </a:lnTo>
                <a:lnTo>
                  <a:pt x="396998" y="377710"/>
                </a:lnTo>
                <a:lnTo>
                  <a:pt x="381508" y="362204"/>
                </a:lnTo>
                <a:lnTo>
                  <a:pt x="391785" y="346858"/>
                </a:lnTo>
                <a:lnTo>
                  <a:pt x="399288" y="330320"/>
                </a:lnTo>
                <a:lnTo>
                  <a:pt x="403885" y="312458"/>
                </a:lnTo>
                <a:lnTo>
                  <a:pt x="405447" y="293141"/>
                </a:lnTo>
                <a:lnTo>
                  <a:pt x="396582" y="249582"/>
                </a:lnTo>
                <a:lnTo>
                  <a:pt x="372538" y="214215"/>
                </a:lnTo>
                <a:lnTo>
                  <a:pt x="366245" y="209994"/>
                </a:lnTo>
                <a:close/>
              </a:path>
              <a:path w="449580" h="448310">
                <a:moveTo>
                  <a:pt x="106997" y="235356"/>
                </a:moveTo>
                <a:lnTo>
                  <a:pt x="71447" y="265482"/>
                </a:lnTo>
                <a:lnTo>
                  <a:pt x="45046" y="332613"/>
                </a:lnTo>
                <a:lnTo>
                  <a:pt x="43637" y="341058"/>
                </a:lnTo>
                <a:lnTo>
                  <a:pt x="49276" y="348107"/>
                </a:lnTo>
                <a:lnTo>
                  <a:pt x="56311" y="349516"/>
                </a:lnTo>
                <a:lnTo>
                  <a:pt x="66167" y="349516"/>
                </a:lnTo>
                <a:lnTo>
                  <a:pt x="71793" y="345287"/>
                </a:lnTo>
                <a:lnTo>
                  <a:pt x="73202" y="338251"/>
                </a:lnTo>
                <a:lnTo>
                  <a:pt x="81963" y="305169"/>
                </a:lnTo>
                <a:lnTo>
                  <a:pt x="93622" y="282927"/>
                </a:lnTo>
                <a:lnTo>
                  <a:pt x="105280" y="269671"/>
                </a:lnTo>
                <a:lnTo>
                  <a:pt x="114041" y="263544"/>
                </a:lnTo>
                <a:lnTo>
                  <a:pt x="119659" y="259321"/>
                </a:lnTo>
                <a:lnTo>
                  <a:pt x="122478" y="250863"/>
                </a:lnTo>
                <a:lnTo>
                  <a:pt x="118262" y="243814"/>
                </a:lnTo>
                <a:lnTo>
                  <a:pt x="115443" y="238175"/>
                </a:lnTo>
                <a:lnTo>
                  <a:pt x="106997" y="235356"/>
                </a:lnTo>
                <a:close/>
              </a:path>
              <a:path w="449580" h="448310">
                <a:moveTo>
                  <a:pt x="301269" y="224091"/>
                </a:moveTo>
                <a:lnTo>
                  <a:pt x="294233" y="224091"/>
                </a:lnTo>
                <a:lnTo>
                  <a:pt x="266603" y="229529"/>
                </a:lnTo>
                <a:lnTo>
                  <a:pt x="244252" y="244348"/>
                </a:lnTo>
                <a:lnTo>
                  <a:pt x="229293" y="266300"/>
                </a:lnTo>
                <a:lnTo>
                  <a:pt x="223886" y="292901"/>
                </a:lnTo>
                <a:lnTo>
                  <a:pt x="223837" y="301599"/>
                </a:lnTo>
                <a:lnTo>
                  <a:pt x="229463" y="307238"/>
                </a:lnTo>
                <a:lnTo>
                  <a:pt x="244957" y="307238"/>
                </a:lnTo>
                <a:lnTo>
                  <a:pt x="251993" y="301599"/>
                </a:lnTo>
                <a:lnTo>
                  <a:pt x="252041" y="292901"/>
                </a:lnTo>
                <a:lnTo>
                  <a:pt x="255226" y="277019"/>
                </a:lnTo>
                <a:lnTo>
                  <a:pt x="264136" y="263544"/>
                </a:lnTo>
                <a:lnTo>
                  <a:pt x="277534" y="254297"/>
                </a:lnTo>
                <a:lnTo>
                  <a:pt x="294233" y="250863"/>
                </a:lnTo>
                <a:lnTo>
                  <a:pt x="301269" y="250863"/>
                </a:lnTo>
                <a:lnTo>
                  <a:pt x="308305" y="245224"/>
                </a:lnTo>
                <a:lnTo>
                  <a:pt x="308305" y="229730"/>
                </a:lnTo>
                <a:lnTo>
                  <a:pt x="301269" y="224091"/>
                </a:lnTo>
                <a:close/>
              </a:path>
              <a:path w="449580" h="448310">
                <a:moveTo>
                  <a:pt x="243817" y="28181"/>
                </a:moveTo>
                <a:lnTo>
                  <a:pt x="167525" y="28181"/>
                </a:lnTo>
                <a:lnTo>
                  <a:pt x="205491" y="35844"/>
                </a:lnTo>
                <a:lnTo>
                  <a:pt x="236861" y="56719"/>
                </a:lnTo>
                <a:lnTo>
                  <a:pt x="258201" y="87636"/>
                </a:lnTo>
                <a:lnTo>
                  <a:pt x="266077" y="125425"/>
                </a:lnTo>
                <a:lnTo>
                  <a:pt x="266077" y="153619"/>
                </a:lnTo>
                <a:lnTo>
                  <a:pt x="290004" y="153619"/>
                </a:lnTo>
                <a:lnTo>
                  <a:pt x="291854" y="147033"/>
                </a:lnTo>
                <a:lnTo>
                  <a:pt x="293176" y="140050"/>
                </a:lnTo>
                <a:lnTo>
                  <a:pt x="293969" y="132804"/>
                </a:lnTo>
                <a:lnTo>
                  <a:pt x="294233" y="125425"/>
                </a:lnTo>
                <a:lnTo>
                  <a:pt x="284136" y="76697"/>
                </a:lnTo>
                <a:lnTo>
                  <a:pt x="256749" y="36818"/>
                </a:lnTo>
                <a:lnTo>
                  <a:pt x="243817" y="28181"/>
                </a:lnTo>
                <a:close/>
              </a:path>
              <a:path w="449580" h="448310">
                <a:moveTo>
                  <a:pt x="167525" y="40868"/>
                </a:moveTo>
                <a:lnTo>
                  <a:pt x="160489" y="40868"/>
                </a:lnTo>
                <a:lnTo>
                  <a:pt x="153454" y="47917"/>
                </a:lnTo>
                <a:lnTo>
                  <a:pt x="153454" y="63411"/>
                </a:lnTo>
                <a:lnTo>
                  <a:pt x="160489" y="69049"/>
                </a:lnTo>
                <a:lnTo>
                  <a:pt x="167525" y="69049"/>
                </a:lnTo>
                <a:lnTo>
                  <a:pt x="189392" y="73499"/>
                </a:lnTo>
                <a:lnTo>
                  <a:pt x="207297" y="85612"/>
                </a:lnTo>
                <a:lnTo>
                  <a:pt x="219394" y="103538"/>
                </a:lnTo>
                <a:lnTo>
                  <a:pt x="223837" y="125425"/>
                </a:lnTo>
                <a:lnTo>
                  <a:pt x="223837" y="133883"/>
                </a:lnTo>
                <a:lnTo>
                  <a:pt x="229463" y="139522"/>
                </a:lnTo>
                <a:lnTo>
                  <a:pt x="244957" y="139522"/>
                </a:lnTo>
                <a:lnTo>
                  <a:pt x="251993" y="133883"/>
                </a:lnTo>
                <a:lnTo>
                  <a:pt x="251993" y="125425"/>
                </a:lnTo>
                <a:lnTo>
                  <a:pt x="245328" y="92592"/>
                </a:lnTo>
                <a:lnTo>
                  <a:pt x="227180" y="65706"/>
                </a:lnTo>
                <a:lnTo>
                  <a:pt x="200322" y="47540"/>
                </a:lnTo>
                <a:lnTo>
                  <a:pt x="167525" y="40868"/>
                </a:lnTo>
                <a:close/>
              </a:path>
            </a:pathLst>
          </a:custGeom>
          <a:solidFill>
            <a:srgbClr val="124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56716" y="1196306"/>
            <a:ext cx="4226560" cy="7524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442720" marR="5080" indent="-1342390">
              <a:lnSpc>
                <a:spcPts val="1500"/>
              </a:lnSpc>
              <a:spcBef>
                <a:spcPts val="200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INFORMACIÓN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DE CASOS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CORRESPONDEN</a:t>
            </a:r>
            <a:r>
              <a:rPr sz="13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  PRUEBAS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RT-PCR</a:t>
            </a:r>
            <a:r>
              <a:rPr lang="es-EC" sz="1300" b="1" spc="-15" dirty="0">
                <a:solidFill>
                  <a:srgbClr val="FFFFFF"/>
                </a:solidFill>
                <a:latin typeface="Arial"/>
                <a:cs typeface="Arial"/>
              </a:rPr>
              <a:t> *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2374265" algn="l"/>
              </a:tabLst>
            </a:pPr>
            <a:r>
              <a:rPr sz="1250" b="1" spc="-10" dirty="0">
                <a:solidFill>
                  <a:srgbClr val="1F285C"/>
                </a:solidFill>
                <a:latin typeface="Arial"/>
                <a:cs typeface="Arial"/>
              </a:rPr>
              <a:t>CASOS</a:t>
            </a:r>
            <a:r>
              <a:rPr sz="1250" b="1" dirty="0">
                <a:solidFill>
                  <a:srgbClr val="1F285C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F285C"/>
                </a:solidFill>
                <a:latin typeface="Arial"/>
                <a:cs typeface="Arial"/>
              </a:rPr>
              <a:t>CONFIRMADOS	CASOS</a:t>
            </a:r>
            <a:r>
              <a:rPr sz="1250" b="1" spc="-40" dirty="0">
                <a:solidFill>
                  <a:srgbClr val="1F285C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1F285C"/>
                </a:solidFill>
                <a:latin typeface="Arial"/>
                <a:cs typeface="Arial"/>
              </a:rPr>
              <a:t>DESCARTADOS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55945" y="1819492"/>
            <a:ext cx="209550" cy="278765"/>
          </a:xfrm>
          <a:custGeom>
            <a:avLst/>
            <a:gdLst/>
            <a:ahLst/>
            <a:cxnLst/>
            <a:rect l="l" t="t" r="r" b="b"/>
            <a:pathLst>
              <a:path w="209550" h="278764">
                <a:moveTo>
                  <a:pt x="119113" y="0"/>
                </a:moveTo>
                <a:lnTo>
                  <a:pt x="84506" y="7029"/>
                </a:lnTo>
                <a:lnTo>
                  <a:pt x="56180" y="26177"/>
                </a:lnTo>
                <a:lnTo>
                  <a:pt x="37047" y="54531"/>
                </a:lnTo>
                <a:lnTo>
                  <a:pt x="30022" y="89179"/>
                </a:lnTo>
                <a:lnTo>
                  <a:pt x="31337" y="105307"/>
                </a:lnTo>
                <a:lnTo>
                  <a:pt x="35280" y="120494"/>
                </a:lnTo>
                <a:lnTo>
                  <a:pt x="41852" y="134552"/>
                </a:lnTo>
                <a:lnTo>
                  <a:pt x="51054" y="147294"/>
                </a:lnTo>
                <a:lnTo>
                  <a:pt x="35056" y="161167"/>
                </a:lnTo>
                <a:lnTo>
                  <a:pt x="18397" y="184619"/>
                </a:lnTo>
                <a:lnTo>
                  <a:pt x="5303" y="219721"/>
                </a:lnTo>
                <a:lnTo>
                  <a:pt x="0" y="268541"/>
                </a:lnTo>
                <a:lnTo>
                  <a:pt x="0" y="273545"/>
                </a:lnTo>
                <a:lnTo>
                  <a:pt x="4013" y="278561"/>
                </a:lnTo>
                <a:lnTo>
                  <a:pt x="119113" y="278561"/>
                </a:lnTo>
                <a:lnTo>
                  <a:pt x="119113" y="258521"/>
                </a:lnTo>
                <a:lnTo>
                  <a:pt x="17018" y="258521"/>
                </a:lnTo>
                <a:lnTo>
                  <a:pt x="28029" y="208340"/>
                </a:lnTo>
                <a:lnTo>
                  <a:pt x="46547" y="177982"/>
                </a:lnTo>
                <a:lnTo>
                  <a:pt x="64314" y="162843"/>
                </a:lnTo>
                <a:lnTo>
                  <a:pt x="73075" y="158318"/>
                </a:lnTo>
                <a:lnTo>
                  <a:pt x="78079" y="156311"/>
                </a:lnTo>
                <a:lnTo>
                  <a:pt x="81076" y="151307"/>
                </a:lnTo>
                <a:lnTo>
                  <a:pt x="79082" y="146291"/>
                </a:lnTo>
                <a:lnTo>
                  <a:pt x="78079" y="142290"/>
                </a:lnTo>
                <a:lnTo>
                  <a:pt x="74066" y="139280"/>
                </a:lnTo>
                <a:lnTo>
                  <a:pt x="71069" y="139280"/>
                </a:lnTo>
                <a:lnTo>
                  <a:pt x="61872" y="128632"/>
                </a:lnTo>
                <a:lnTo>
                  <a:pt x="55308" y="116482"/>
                </a:lnTo>
                <a:lnTo>
                  <a:pt x="51373" y="103206"/>
                </a:lnTo>
                <a:lnTo>
                  <a:pt x="50063" y="89179"/>
                </a:lnTo>
                <a:lnTo>
                  <a:pt x="55503" y="62313"/>
                </a:lnTo>
                <a:lnTo>
                  <a:pt x="70324" y="40332"/>
                </a:lnTo>
                <a:lnTo>
                  <a:pt x="92277" y="25489"/>
                </a:lnTo>
                <a:lnTo>
                  <a:pt x="119113" y="20040"/>
                </a:lnTo>
                <a:lnTo>
                  <a:pt x="173358" y="20040"/>
                </a:lnTo>
                <a:lnTo>
                  <a:pt x="153880" y="7029"/>
                </a:lnTo>
                <a:lnTo>
                  <a:pt x="119113" y="0"/>
                </a:lnTo>
                <a:close/>
              </a:path>
              <a:path w="209550" h="278764">
                <a:moveTo>
                  <a:pt x="173358" y="20040"/>
                </a:moveTo>
                <a:lnTo>
                  <a:pt x="119113" y="20040"/>
                </a:lnTo>
                <a:lnTo>
                  <a:pt x="146107" y="25489"/>
                </a:lnTo>
                <a:lnTo>
                  <a:pt x="168409" y="40332"/>
                </a:lnTo>
                <a:lnTo>
                  <a:pt x="183580" y="62313"/>
                </a:lnTo>
                <a:lnTo>
                  <a:pt x="189179" y="89179"/>
                </a:lnTo>
                <a:lnTo>
                  <a:pt x="189179" y="109220"/>
                </a:lnTo>
                <a:lnTo>
                  <a:pt x="206184" y="109220"/>
                </a:lnTo>
                <a:lnTo>
                  <a:pt x="208204" y="103206"/>
                </a:lnTo>
                <a:lnTo>
                  <a:pt x="209194" y="96189"/>
                </a:lnTo>
                <a:lnTo>
                  <a:pt x="209194" y="89179"/>
                </a:lnTo>
                <a:lnTo>
                  <a:pt x="202016" y="54531"/>
                </a:lnTo>
                <a:lnTo>
                  <a:pt x="182546" y="26177"/>
                </a:lnTo>
                <a:lnTo>
                  <a:pt x="173358" y="2004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86981" y="1986824"/>
            <a:ext cx="56515" cy="81280"/>
          </a:xfrm>
          <a:custGeom>
            <a:avLst/>
            <a:gdLst/>
            <a:ahLst/>
            <a:cxnLst/>
            <a:rect l="l" t="t" r="r" b="b"/>
            <a:pathLst>
              <a:path w="56514" h="81280">
                <a:moveTo>
                  <a:pt x="45046" y="0"/>
                </a:moveTo>
                <a:lnTo>
                  <a:pt x="8792" y="40919"/>
                </a:lnTo>
                <a:lnTo>
                  <a:pt x="0" y="75158"/>
                </a:lnTo>
                <a:lnTo>
                  <a:pt x="4000" y="80162"/>
                </a:lnTo>
                <a:lnTo>
                  <a:pt x="9004" y="81165"/>
                </a:lnTo>
                <a:lnTo>
                  <a:pt x="16001" y="81165"/>
                </a:lnTo>
                <a:lnTo>
                  <a:pt x="20015" y="78155"/>
                </a:lnTo>
                <a:lnTo>
                  <a:pt x="21018" y="73152"/>
                </a:lnTo>
                <a:lnTo>
                  <a:pt x="27242" y="49637"/>
                </a:lnTo>
                <a:lnTo>
                  <a:pt x="35528" y="33823"/>
                </a:lnTo>
                <a:lnTo>
                  <a:pt x="43814" y="24395"/>
                </a:lnTo>
                <a:lnTo>
                  <a:pt x="50037" y="20040"/>
                </a:lnTo>
                <a:lnTo>
                  <a:pt x="54051" y="17030"/>
                </a:lnTo>
                <a:lnTo>
                  <a:pt x="56057" y="11023"/>
                </a:lnTo>
                <a:lnTo>
                  <a:pt x="53035" y="6019"/>
                </a:lnTo>
                <a:lnTo>
                  <a:pt x="51041" y="2006"/>
                </a:lnTo>
                <a:lnTo>
                  <a:pt x="4504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5056" y="1848545"/>
            <a:ext cx="174644" cy="250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34898" y="4137025"/>
            <a:ext cx="1930400" cy="711200"/>
          </a:xfrm>
          <a:custGeom>
            <a:avLst/>
            <a:gdLst/>
            <a:ahLst/>
            <a:cxnLst/>
            <a:rect l="l" t="t" r="r" b="b"/>
            <a:pathLst>
              <a:path w="1930400" h="711200">
                <a:moveTo>
                  <a:pt x="1869058" y="0"/>
                </a:moveTo>
                <a:lnTo>
                  <a:pt x="61340" y="0"/>
                </a:lnTo>
                <a:lnTo>
                  <a:pt x="37526" y="4841"/>
                </a:lnTo>
                <a:lnTo>
                  <a:pt x="18021" y="18021"/>
                </a:lnTo>
                <a:lnTo>
                  <a:pt x="4841" y="37526"/>
                </a:lnTo>
                <a:lnTo>
                  <a:pt x="0" y="61340"/>
                </a:lnTo>
                <a:lnTo>
                  <a:pt x="0" y="649858"/>
                </a:lnTo>
                <a:lnTo>
                  <a:pt x="4841" y="673673"/>
                </a:lnTo>
                <a:lnTo>
                  <a:pt x="18021" y="693178"/>
                </a:lnTo>
                <a:lnTo>
                  <a:pt x="37526" y="706358"/>
                </a:lnTo>
                <a:lnTo>
                  <a:pt x="61340" y="711199"/>
                </a:lnTo>
                <a:lnTo>
                  <a:pt x="1869058" y="711199"/>
                </a:lnTo>
                <a:lnTo>
                  <a:pt x="1892873" y="706358"/>
                </a:lnTo>
                <a:lnTo>
                  <a:pt x="1912378" y="693178"/>
                </a:lnTo>
                <a:lnTo>
                  <a:pt x="1925558" y="673673"/>
                </a:lnTo>
                <a:lnTo>
                  <a:pt x="1930399" y="649858"/>
                </a:lnTo>
                <a:lnTo>
                  <a:pt x="1930399" y="61340"/>
                </a:lnTo>
                <a:lnTo>
                  <a:pt x="1925558" y="37526"/>
                </a:lnTo>
                <a:lnTo>
                  <a:pt x="1912378" y="18021"/>
                </a:lnTo>
                <a:lnTo>
                  <a:pt x="1892873" y="4841"/>
                </a:lnTo>
                <a:lnTo>
                  <a:pt x="186905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Agrupar 7"/>
          <p:cNvGrpSpPr/>
          <p:nvPr/>
        </p:nvGrpSpPr>
        <p:grpSpPr>
          <a:xfrm>
            <a:off x="5455944" y="3705225"/>
            <a:ext cx="1994177" cy="368627"/>
            <a:chOff x="5455945" y="3429664"/>
            <a:chExt cx="1948152" cy="368627"/>
          </a:xfrm>
        </p:grpSpPr>
        <p:sp>
          <p:nvSpPr>
            <p:cNvPr id="50" name="object 50"/>
            <p:cNvSpPr txBox="1"/>
            <p:nvPr/>
          </p:nvSpPr>
          <p:spPr>
            <a:xfrm>
              <a:off x="5768806" y="3429664"/>
              <a:ext cx="1635291" cy="368627"/>
            </a:xfrm>
            <a:prstGeom prst="rect">
              <a:avLst/>
            </a:prstGeom>
          </p:spPr>
          <p:txBody>
            <a:bodyPr vert="horz" wrap="square" lIns="0" tIns="34290" rIns="0" bIns="0" rtlCol="0">
              <a:spAutoFit/>
            </a:bodyPr>
            <a:lstStyle/>
            <a:p>
              <a:pPr marL="12700" marR="5080">
                <a:lnSpc>
                  <a:spcPts val="1180"/>
                </a:lnSpc>
                <a:spcBef>
                  <a:spcPts val="270"/>
                </a:spcBef>
              </a:pPr>
              <a:r>
                <a:rPr sz="800" b="1" spc="-65" dirty="0">
                  <a:solidFill>
                    <a:srgbClr val="1F285C"/>
                  </a:solidFill>
                  <a:latin typeface="Arial"/>
                  <a:cs typeface="Arial"/>
                </a:rPr>
                <a:t>F</a:t>
              </a:r>
              <a:r>
                <a:rPr sz="800" b="1" spc="-5" dirty="0">
                  <a:solidFill>
                    <a:srgbClr val="1F285C"/>
                  </a:solidFill>
                  <a:latin typeface="Arial"/>
                  <a:cs typeface="Arial"/>
                </a:rPr>
                <a:t>ALLECIDOS  </a:t>
              </a:r>
              <a:endParaRPr lang="es-EC" sz="800" b="1" spc="-5" dirty="0">
                <a:solidFill>
                  <a:srgbClr val="1F285C"/>
                </a:solidFill>
                <a:latin typeface="Arial"/>
                <a:cs typeface="Arial"/>
              </a:endParaRPr>
            </a:p>
            <a:p>
              <a:pPr marL="12700" marR="5080">
                <a:lnSpc>
                  <a:spcPts val="1180"/>
                </a:lnSpc>
                <a:spcBef>
                  <a:spcPts val="270"/>
                </a:spcBef>
              </a:pPr>
              <a:r>
                <a:rPr sz="800" b="1" spc="-5" dirty="0">
                  <a:solidFill>
                    <a:srgbClr val="1F285C"/>
                  </a:solidFill>
                  <a:latin typeface="Arial"/>
                  <a:cs typeface="Arial"/>
                </a:rPr>
                <a:t>AÑO</a:t>
              </a:r>
              <a:r>
                <a:rPr lang="es-EC" sz="800" b="1" spc="-20" dirty="0">
                  <a:solidFill>
                    <a:srgbClr val="1F285C"/>
                  </a:solidFill>
                  <a:latin typeface="Arial"/>
                  <a:cs typeface="Arial"/>
                </a:rPr>
                <a:t>S                   2021**       </a:t>
              </a:r>
              <a:r>
                <a:rPr sz="800" b="1" spc="-5" dirty="0">
                  <a:solidFill>
                    <a:srgbClr val="1F285C"/>
                  </a:solidFill>
                  <a:latin typeface="Arial"/>
                  <a:cs typeface="Arial"/>
                </a:rPr>
                <a:t>2020*</a:t>
              </a:r>
              <a:r>
                <a:rPr lang="es-EC" sz="800" b="1" spc="-5" dirty="0">
                  <a:solidFill>
                    <a:srgbClr val="1F285C"/>
                  </a:solidFill>
                  <a:latin typeface="Arial"/>
                  <a:cs typeface="Arial"/>
                </a:rPr>
                <a:t>*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455945" y="3449802"/>
              <a:ext cx="209550" cy="278765"/>
            </a:xfrm>
            <a:custGeom>
              <a:avLst/>
              <a:gdLst/>
              <a:ahLst/>
              <a:cxnLst/>
              <a:rect l="l" t="t" r="r" b="b"/>
              <a:pathLst>
                <a:path w="209550" h="278764">
                  <a:moveTo>
                    <a:pt x="119113" y="0"/>
                  </a:moveTo>
                  <a:lnTo>
                    <a:pt x="84506" y="7029"/>
                  </a:lnTo>
                  <a:lnTo>
                    <a:pt x="56180" y="26177"/>
                  </a:lnTo>
                  <a:lnTo>
                    <a:pt x="37047" y="54531"/>
                  </a:lnTo>
                  <a:lnTo>
                    <a:pt x="30022" y="89179"/>
                  </a:lnTo>
                  <a:lnTo>
                    <a:pt x="31337" y="105307"/>
                  </a:lnTo>
                  <a:lnTo>
                    <a:pt x="35280" y="120494"/>
                  </a:lnTo>
                  <a:lnTo>
                    <a:pt x="41852" y="134552"/>
                  </a:lnTo>
                  <a:lnTo>
                    <a:pt x="51054" y="147294"/>
                  </a:lnTo>
                  <a:lnTo>
                    <a:pt x="35056" y="161169"/>
                  </a:lnTo>
                  <a:lnTo>
                    <a:pt x="18397" y="184626"/>
                  </a:lnTo>
                  <a:lnTo>
                    <a:pt x="5303" y="219732"/>
                  </a:lnTo>
                  <a:lnTo>
                    <a:pt x="0" y="268554"/>
                  </a:lnTo>
                  <a:lnTo>
                    <a:pt x="0" y="273557"/>
                  </a:lnTo>
                  <a:lnTo>
                    <a:pt x="4013" y="278574"/>
                  </a:lnTo>
                  <a:lnTo>
                    <a:pt x="119113" y="278574"/>
                  </a:lnTo>
                  <a:lnTo>
                    <a:pt x="119113" y="258533"/>
                  </a:lnTo>
                  <a:lnTo>
                    <a:pt x="17018" y="258533"/>
                  </a:lnTo>
                  <a:lnTo>
                    <a:pt x="28029" y="208351"/>
                  </a:lnTo>
                  <a:lnTo>
                    <a:pt x="46547" y="177990"/>
                  </a:lnTo>
                  <a:lnTo>
                    <a:pt x="64314" y="162850"/>
                  </a:lnTo>
                  <a:lnTo>
                    <a:pt x="73075" y="158330"/>
                  </a:lnTo>
                  <a:lnTo>
                    <a:pt x="78079" y="156324"/>
                  </a:lnTo>
                  <a:lnTo>
                    <a:pt x="81076" y="151307"/>
                  </a:lnTo>
                  <a:lnTo>
                    <a:pt x="79082" y="146303"/>
                  </a:lnTo>
                  <a:lnTo>
                    <a:pt x="78079" y="142290"/>
                  </a:lnTo>
                  <a:lnTo>
                    <a:pt x="74066" y="139280"/>
                  </a:lnTo>
                  <a:lnTo>
                    <a:pt x="71069" y="139280"/>
                  </a:lnTo>
                  <a:lnTo>
                    <a:pt x="61872" y="128637"/>
                  </a:lnTo>
                  <a:lnTo>
                    <a:pt x="55308" y="116487"/>
                  </a:lnTo>
                  <a:lnTo>
                    <a:pt x="51373" y="103208"/>
                  </a:lnTo>
                  <a:lnTo>
                    <a:pt x="50063" y="89179"/>
                  </a:lnTo>
                  <a:lnTo>
                    <a:pt x="55503" y="62313"/>
                  </a:lnTo>
                  <a:lnTo>
                    <a:pt x="70324" y="40332"/>
                  </a:lnTo>
                  <a:lnTo>
                    <a:pt x="92277" y="25489"/>
                  </a:lnTo>
                  <a:lnTo>
                    <a:pt x="119113" y="20040"/>
                  </a:lnTo>
                  <a:lnTo>
                    <a:pt x="173358" y="20040"/>
                  </a:lnTo>
                  <a:lnTo>
                    <a:pt x="153880" y="7029"/>
                  </a:lnTo>
                  <a:lnTo>
                    <a:pt x="119113" y="0"/>
                  </a:lnTo>
                  <a:close/>
                </a:path>
                <a:path w="209550" h="278764">
                  <a:moveTo>
                    <a:pt x="173358" y="20040"/>
                  </a:moveTo>
                  <a:lnTo>
                    <a:pt x="119113" y="20040"/>
                  </a:lnTo>
                  <a:lnTo>
                    <a:pt x="146107" y="25489"/>
                  </a:lnTo>
                  <a:lnTo>
                    <a:pt x="168409" y="40332"/>
                  </a:lnTo>
                  <a:lnTo>
                    <a:pt x="183580" y="62313"/>
                  </a:lnTo>
                  <a:lnTo>
                    <a:pt x="189179" y="89179"/>
                  </a:lnTo>
                  <a:lnTo>
                    <a:pt x="189179" y="109219"/>
                  </a:lnTo>
                  <a:lnTo>
                    <a:pt x="206184" y="109219"/>
                  </a:lnTo>
                  <a:lnTo>
                    <a:pt x="208204" y="103208"/>
                  </a:lnTo>
                  <a:lnTo>
                    <a:pt x="209194" y="96189"/>
                  </a:lnTo>
                  <a:lnTo>
                    <a:pt x="209194" y="89179"/>
                  </a:lnTo>
                  <a:lnTo>
                    <a:pt x="202016" y="54531"/>
                  </a:lnTo>
                  <a:lnTo>
                    <a:pt x="182546" y="26177"/>
                  </a:lnTo>
                  <a:lnTo>
                    <a:pt x="173358" y="2004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86981" y="3617154"/>
              <a:ext cx="56515" cy="81280"/>
            </a:xfrm>
            <a:custGeom>
              <a:avLst/>
              <a:gdLst/>
              <a:ahLst/>
              <a:cxnLst/>
              <a:rect l="l" t="t" r="r" b="b"/>
              <a:pathLst>
                <a:path w="56514" h="81279">
                  <a:moveTo>
                    <a:pt x="45046" y="0"/>
                  </a:moveTo>
                  <a:lnTo>
                    <a:pt x="8792" y="40901"/>
                  </a:lnTo>
                  <a:lnTo>
                    <a:pt x="0" y="75145"/>
                  </a:lnTo>
                  <a:lnTo>
                    <a:pt x="4000" y="80149"/>
                  </a:lnTo>
                  <a:lnTo>
                    <a:pt x="9004" y="81152"/>
                  </a:lnTo>
                  <a:lnTo>
                    <a:pt x="16001" y="81152"/>
                  </a:lnTo>
                  <a:lnTo>
                    <a:pt x="20015" y="78155"/>
                  </a:lnTo>
                  <a:lnTo>
                    <a:pt x="21018" y="73139"/>
                  </a:lnTo>
                  <a:lnTo>
                    <a:pt x="27242" y="49624"/>
                  </a:lnTo>
                  <a:lnTo>
                    <a:pt x="35528" y="33810"/>
                  </a:lnTo>
                  <a:lnTo>
                    <a:pt x="43814" y="24383"/>
                  </a:lnTo>
                  <a:lnTo>
                    <a:pt x="50037" y="20027"/>
                  </a:lnTo>
                  <a:lnTo>
                    <a:pt x="54051" y="17017"/>
                  </a:lnTo>
                  <a:lnTo>
                    <a:pt x="56057" y="11023"/>
                  </a:lnTo>
                  <a:lnTo>
                    <a:pt x="53035" y="5994"/>
                  </a:lnTo>
                  <a:lnTo>
                    <a:pt x="51041" y="1993"/>
                  </a:lnTo>
                  <a:lnTo>
                    <a:pt x="4504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65056" y="3478862"/>
              <a:ext cx="174644" cy="2508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5417724" y="4137025"/>
          <a:ext cx="1943748" cy="81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289">
                  <a:extLst>
                    <a:ext uri="{9D8B030D-6E8A-4147-A177-3AD203B41FA5}">
                      <a16:colId xmlns="" xmlns:a16="http://schemas.microsoft.com/office/drawing/2014/main" val="3403111559"/>
                    </a:ext>
                  </a:extLst>
                </a:gridCol>
                <a:gridCol w="372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CONFIRMADOS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8.755</a:t>
                      </a:r>
                      <a:endParaRPr lang="es-EC" sz="700" b="0" spc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7175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Aumento global  +</a:t>
                      </a:r>
                      <a:r>
                        <a:rPr lang="es-EC"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s-EC" sz="600" b="0" spc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EC"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15.490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PROBABLES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1.600</a:t>
                      </a:r>
                      <a:endParaRPr lang="es-EC" sz="700" dirty="0">
                        <a:latin typeface="Arial"/>
                        <a:cs typeface="Arial"/>
                      </a:endParaRPr>
                    </a:p>
                    <a:p>
                      <a:pPr marL="7175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Aumento global  +</a:t>
                      </a:r>
                      <a:r>
                        <a:rPr lang="es-EC"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it-IT" sz="4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algn="l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s-EC"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8.303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10.355</a:t>
                      </a:r>
                      <a:endParaRPr lang="es-EC" sz="700" b="0" spc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1915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s-EC"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23.793</a:t>
                      </a: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220260" y="4261846"/>
            <a:ext cx="4639313" cy="310202"/>
          </a:xfrm>
          <a:custGeom>
            <a:avLst/>
            <a:gdLst/>
            <a:ahLst/>
            <a:cxnLst/>
            <a:rect l="l" t="t" r="r" b="b"/>
            <a:pathLst>
              <a:path w="1892300" h="260350">
                <a:moveTo>
                  <a:pt x="1861070" y="0"/>
                </a:moveTo>
                <a:lnTo>
                  <a:pt x="30810" y="0"/>
                </a:lnTo>
                <a:lnTo>
                  <a:pt x="18848" y="2431"/>
                </a:lnTo>
                <a:lnTo>
                  <a:pt x="9051" y="9051"/>
                </a:lnTo>
                <a:lnTo>
                  <a:pt x="2431" y="18848"/>
                </a:lnTo>
                <a:lnTo>
                  <a:pt x="0" y="30810"/>
                </a:lnTo>
                <a:lnTo>
                  <a:pt x="0" y="229539"/>
                </a:lnTo>
                <a:lnTo>
                  <a:pt x="2431" y="241501"/>
                </a:lnTo>
                <a:lnTo>
                  <a:pt x="9051" y="251298"/>
                </a:lnTo>
                <a:lnTo>
                  <a:pt x="18848" y="257918"/>
                </a:lnTo>
                <a:lnTo>
                  <a:pt x="30810" y="260349"/>
                </a:lnTo>
                <a:lnTo>
                  <a:pt x="1861070" y="260349"/>
                </a:lnTo>
                <a:lnTo>
                  <a:pt x="1873032" y="257918"/>
                </a:lnTo>
                <a:lnTo>
                  <a:pt x="1882828" y="251298"/>
                </a:lnTo>
                <a:lnTo>
                  <a:pt x="1889449" y="241501"/>
                </a:lnTo>
                <a:lnTo>
                  <a:pt x="1891880" y="229539"/>
                </a:lnTo>
                <a:lnTo>
                  <a:pt x="1891880" y="30810"/>
                </a:lnTo>
                <a:lnTo>
                  <a:pt x="1889449" y="18848"/>
                </a:lnTo>
                <a:lnTo>
                  <a:pt x="1882828" y="9051"/>
                </a:lnTo>
                <a:lnTo>
                  <a:pt x="1873032" y="2431"/>
                </a:lnTo>
                <a:lnTo>
                  <a:pt x="186107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883115" y="3700615"/>
            <a:ext cx="2928374" cy="2462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51610">
              <a:lnSpc>
                <a:spcPct val="100000"/>
              </a:lnSpc>
              <a:spcBef>
                <a:spcPts val="120"/>
              </a:spcBef>
            </a:pPr>
            <a:r>
              <a:rPr lang="es-EC" sz="1500" b="1" spc="10">
                <a:solidFill>
                  <a:srgbClr val="FFFFFF"/>
                </a:solidFill>
                <a:latin typeface="Arial"/>
                <a:cs typeface="Arial"/>
              </a:rPr>
              <a:t>        (314.636)</a:t>
            </a:r>
            <a:endParaRPr lang="es-EC" sz="1500" b="1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7939700" y="1766971"/>
          <a:ext cx="2446654" cy="473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6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184">
                <a:tc>
                  <a:txBody>
                    <a:bodyPr/>
                    <a:lstStyle/>
                    <a:p>
                      <a:pPr marL="0" marR="54610" indent="0" algn="ctr">
                        <a:lnSpc>
                          <a:spcPct val="73500"/>
                        </a:lnSpc>
                        <a:spcBef>
                          <a:spcPts val="900"/>
                        </a:spcBef>
                      </a:pPr>
                      <a:r>
                        <a:rPr lang="es-EC" sz="10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PROVINCIA </a:t>
                      </a:r>
                      <a:r>
                        <a:rPr lang="es-EC" sz="10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DOMICILIO</a:t>
                      </a:r>
                      <a:endParaRPr lang="es-EC" sz="1000" dirty="0">
                        <a:latin typeface="+mn-lt"/>
                        <a:cs typeface="Calibri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1594" marR="54610" indent="276225">
                        <a:lnSpc>
                          <a:spcPct val="73500"/>
                        </a:lnSpc>
                        <a:spcBef>
                          <a:spcPts val="90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 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RMA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AZUAY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31.371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8.908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CARCHI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10.535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CAÑAR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CHIMBORAZO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COTOPAXI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13.973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ORO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32.632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ESMERALDAS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11.280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GALÁPAGOS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GUAYAS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105.083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IMBABURA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20.310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LOJA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20.880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RÍOS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15.416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MANABÍ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42.168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MORONA SANTIAGO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8.075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NAPO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5.094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ORELLANA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4.460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PASTAZA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PICHINCHA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220.441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ELENA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5.520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286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DOMINGO DE LOS TSÁCHILAS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13.769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SUCUMBÍOS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7.386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TUNGURAHUA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18.275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ZAMORA CHINCHIPE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3.577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625.059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3274545"/>
                  </a:ext>
                </a:extLst>
              </a:tr>
            </a:tbl>
          </a:graphicData>
        </a:graphic>
      </p:graphicFrame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3FF65F1B-E80F-41D2-813F-4105EA7A7400}"/>
              </a:ext>
            </a:extLst>
          </p:cNvPr>
          <p:cNvSpPr txBox="1"/>
          <p:nvPr/>
        </p:nvSpPr>
        <p:spPr>
          <a:xfrm>
            <a:off x="5155499" y="5000625"/>
            <a:ext cx="248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FF0000"/>
                </a:solidFill>
              </a:rPr>
              <a:t>TOTAL NACIONAL</a:t>
            </a:r>
            <a:r>
              <a:rPr lang="es-EC" sz="1600" b="1">
                <a:solidFill>
                  <a:srgbClr val="FF0000"/>
                </a:solidFill>
              </a:rPr>
              <a:t>: 34.227</a:t>
            </a:r>
            <a:endParaRPr lang="es-EC" sz="1600" b="1" dirty="0">
              <a:solidFill>
                <a:srgbClr val="FF0000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CD2AE600-0B70-46FE-BFEF-FD646F624812}"/>
              </a:ext>
            </a:extLst>
          </p:cNvPr>
          <p:cNvSpPr txBox="1"/>
          <p:nvPr/>
        </p:nvSpPr>
        <p:spPr>
          <a:xfrm>
            <a:off x="220260" y="6721799"/>
            <a:ext cx="643366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7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64" name="CuadroTexto 63">
            <a:extLst>
              <a:ext uri="{FF2B5EF4-FFF2-40B4-BE49-F238E27FC236}">
                <a16:creationId xmlns="" xmlns:a16="http://schemas.microsoft.com/office/drawing/2014/main" id="{552D5ED1-DB62-4477-93C7-43246A3B5665}"/>
              </a:ext>
            </a:extLst>
          </p:cNvPr>
          <p:cNvSpPr txBox="1"/>
          <p:nvPr/>
        </p:nvSpPr>
        <p:spPr>
          <a:xfrm>
            <a:off x="914570" y="4109982"/>
            <a:ext cx="33012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es-EC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C" sz="1100" b="1" spc="-10" dirty="0">
                <a:solidFill>
                  <a:srgbClr val="FFFFFF"/>
                </a:solidFill>
                <a:latin typeface="Arial"/>
                <a:cs typeface="Arial"/>
              </a:rPr>
              <a:t>DISPONIBILIDAD DE </a:t>
            </a:r>
            <a:r>
              <a:rPr lang="es-EC" sz="1100" b="1" spc="-15" dirty="0">
                <a:solidFill>
                  <a:srgbClr val="FFFFFF"/>
                </a:solidFill>
                <a:latin typeface="Arial"/>
                <a:cs typeface="Arial"/>
              </a:rPr>
              <a:t>CAMAS PARA COVID-19*</a:t>
            </a:r>
            <a:endParaRPr lang="es-EC" sz="1100" dirty="0">
              <a:latin typeface="Arial"/>
              <a:cs typeface="Arial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A5B5E3B1-34AB-4557-B71B-1BC4E658E83C}"/>
              </a:ext>
            </a:extLst>
          </p:cNvPr>
          <p:cNvSpPr txBox="1"/>
          <p:nvPr/>
        </p:nvSpPr>
        <p:spPr>
          <a:xfrm>
            <a:off x="233885" y="3994265"/>
            <a:ext cx="4454479" cy="19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ts val="900"/>
              </a:lnSpc>
            </a:pPr>
            <a:r>
              <a:rPr lang="en-US" sz="500" dirty="0">
                <a:latin typeface="Arial"/>
                <a:cs typeface="Arial"/>
              </a:rPr>
              <a:t>Fuente: Sistema </a:t>
            </a:r>
            <a:r>
              <a:rPr lang="es-EC" sz="500" dirty="0">
                <a:latin typeface="Arial"/>
                <a:cs typeface="Arial"/>
              </a:rPr>
              <a:t>Integrado</a:t>
            </a:r>
            <a:r>
              <a:rPr lang="en-US" sz="500" dirty="0">
                <a:latin typeface="Arial"/>
                <a:cs typeface="Arial"/>
              </a:rPr>
              <a:t> </a:t>
            </a:r>
            <a:r>
              <a:rPr lang="en-US" sz="500" spc="-5" dirty="0">
                <a:latin typeface="Arial"/>
                <a:cs typeface="Arial"/>
              </a:rPr>
              <a:t>de </a:t>
            </a:r>
            <a:r>
              <a:rPr lang="es-EC" sz="500" spc="-10" dirty="0">
                <a:latin typeface="Arial"/>
                <a:cs typeface="Arial"/>
              </a:rPr>
              <a:t>Vigilancia</a:t>
            </a:r>
            <a:r>
              <a:rPr lang="en-US" sz="500" spc="-10" dirty="0">
                <a:latin typeface="Arial"/>
                <a:cs typeface="Arial"/>
              </a:rPr>
              <a:t> </a:t>
            </a:r>
            <a:r>
              <a:rPr lang="es-EC" sz="500" dirty="0">
                <a:latin typeface="Arial"/>
                <a:cs typeface="Arial"/>
              </a:rPr>
              <a:t>Epidemiológica</a:t>
            </a:r>
            <a:r>
              <a:rPr lang="en-US" sz="500" dirty="0">
                <a:latin typeface="Arial"/>
                <a:cs typeface="Arial"/>
              </a:rPr>
              <a:t> </a:t>
            </a:r>
            <a:r>
              <a:rPr lang="en-US" sz="500" spc="-5" dirty="0">
                <a:latin typeface="Arial"/>
                <a:cs typeface="Arial"/>
              </a:rPr>
              <a:t>del</a:t>
            </a:r>
            <a:r>
              <a:rPr lang="en-US" sz="500" spc="35" dirty="0">
                <a:latin typeface="Arial"/>
                <a:cs typeface="Arial"/>
              </a:rPr>
              <a:t> </a:t>
            </a:r>
            <a:r>
              <a:rPr lang="es-EC" sz="500" spc="35" dirty="0">
                <a:latin typeface="Arial"/>
                <a:cs typeface="Arial"/>
              </a:rPr>
              <a:t>Ministerio</a:t>
            </a:r>
            <a:r>
              <a:rPr lang="en-US" sz="500" spc="35" dirty="0">
                <a:latin typeface="Arial"/>
                <a:cs typeface="Arial"/>
              </a:rPr>
              <a:t> de </a:t>
            </a:r>
            <a:r>
              <a:rPr lang="es-EC" sz="500" spc="35" dirty="0">
                <a:latin typeface="Arial"/>
                <a:cs typeface="Arial"/>
              </a:rPr>
              <a:t>Salud</a:t>
            </a:r>
            <a:r>
              <a:rPr lang="en-US" sz="500" spc="35" dirty="0">
                <a:latin typeface="Arial"/>
                <a:cs typeface="Arial"/>
              </a:rPr>
              <a:t> </a:t>
            </a:r>
            <a:r>
              <a:rPr lang="es-EC" sz="500" spc="35" dirty="0">
                <a:latin typeface="Arial"/>
                <a:cs typeface="Arial"/>
              </a:rPr>
              <a:t>Pública</a:t>
            </a:r>
            <a:r>
              <a:rPr lang="en-US" sz="500" spc="35" dirty="0">
                <a:latin typeface="Arial"/>
                <a:cs typeface="Arial"/>
              </a:rPr>
              <a:t> (</a:t>
            </a:r>
            <a:r>
              <a:rPr lang="en-US" sz="500" spc="-30" dirty="0">
                <a:latin typeface="Arial"/>
                <a:cs typeface="Arial"/>
              </a:rPr>
              <a:t>MSP) (</a:t>
            </a:r>
            <a:r>
              <a:rPr lang="es-EC" sz="500" spc="-30" dirty="0">
                <a:latin typeface="Arial"/>
                <a:cs typeface="Arial"/>
              </a:rPr>
              <a:t>sistemas</a:t>
            </a:r>
            <a:r>
              <a:rPr lang="en-US" sz="500" spc="-30" dirty="0">
                <a:latin typeface="Arial"/>
                <a:cs typeface="Arial"/>
              </a:rPr>
              <a:t> ViEpi + COVID-19-PCR)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455CD572-BEA6-478C-A6B8-DA53E204757F}"/>
              </a:ext>
            </a:extLst>
          </p:cNvPr>
          <p:cNvSpPr txBox="1"/>
          <p:nvPr/>
        </p:nvSpPr>
        <p:spPr>
          <a:xfrm>
            <a:off x="7814506" y="6543193"/>
            <a:ext cx="2697041" cy="314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ts val="900"/>
              </a:lnSpc>
            </a:pPr>
            <a:r>
              <a:rPr lang="en-US" sz="500" dirty="0">
                <a:latin typeface="Arial"/>
                <a:cs typeface="Arial"/>
              </a:rPr>
              <a:t>Fuente: Sistema </a:t>
            </a:r>
            <a:r>
              <a:rPr lang="en-US" sz="500" dirty="0" err="1">
                <a:latin typeface="Arial"/>
                <a:cs typeface="Arial"/>
              </a:rPr>
              <a:t>Integrado</a:t>
            </a:r>
            <a:r>
              <a:rPr lang="en-US" sz="500" dirty="0">
                <a:latin typeface="Arial"/>
                <a:cs typeface="Arial"/>
              </a:rPr>
              <a:t> </a:t>
            </a:r>
            <a:r>
              <a:rPr lang="en-US" sz="500" spc="-5" dirty="0">
                <a:latin typeface="Arial"/>
                <a:cs typeface="Arial"/>
              </a:rPr>
              <a:t>de </a:t>
            </a:r>
            <a:r>
              <a:rPr lang="en-US" sz="500" spc="-10" dirty="0" err="1">
                <a:latin typeface="Arial"/>
                <a:cs typeface="Arial"/>
              </a:rPr>
              <a:t>Vigilancia</a:t>
            </a:r>
            <a:r>
              <a:rPr lang="en-US" sz="500" spc="-10" dirty="0">
                <a:latin typeface="Arial"/>
                <a:cs typeface="Arial"/>
              </a:rPr>
              <a:t>  </a:t>
            </a:r>
            <a:r>
              <a:rPr lang="en-US" sz="500" dirty="0" err="1">
                <a:latin typeface="Arial"/>
                <a:cs typeface="Arial"/>
              </a:rPr>
              <a:t>Epidemiológica</a:t>
            </a:r>
            <a:r>
              <a:rPr lang="en-US" sz="500" dirty="0">
                <a:latin typeface="Arial"/>
                <a:cs typeface="Arial"/>
              </a:rPr>
              <a:t> </a:t>
            </a:r>
            <a:r>
              <a:rPr lang="en-US" sz="500" spc="-5" dirty="0">
                <a:latin typeface="Arial"/>
                <a:cs typeface="Arial"/>
              </a:rPr>
              <a:t>del</a:t>
            </a:r>
            <a:r>
              <a:rPr lang="en-US" sz="500" spc="35" dirty="0">
                <a:latin typeface="Arial"/>
                <a:cs typeface="Arial"/>
              </a:rPr>
              <a:t> </a:t>
            </a:r>
            <a:r>
              <a:rPr lang="en-US" sz="500" spc="-30" dirty="0">
                <a:latin typeface="Arial"/>
                <a:cs typeface="Arial"/>
              </a:rPr>
              <a:t>MSP (</a:t>
            </a:r>
            <a:r>
              <a:rPr lang="en-US" sz="500" spc="-30" dirty="0" err="1">
                <a:latin typeface="Arial"/>
                <a:cs typeface="Arial"/>
              </a:rPr>
              <a:t>sistemas</a:t>
            </a:r>
            <a:r>
              <a:rPr lang="en-US" sz="500" spc="-30" dirty="0">
                <a:latin typeface="Arial"/>
                <a:cs typeface="Arial"/>
              </a:rPr>
              <a:t> ViEpi + COVID-19-PCR)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8EA56228-CE42-41A1-8A1D-72DE7356D7C5}"/>
              </a:ext>
            </a:extLst>
          </p:cNvPr>
          <p:cNvSpPr txBox="1"/>
          <p:nvPr/>
        </p:nvSpPr>
        <p:spPr>
          <a:xfrm>
            <a:off x="3237929" y="3667429"/>
            <a:ext cx="7156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spc="10" dirty="0">
                <a:solidFill>
                  <a:srgbClr val="FFFFFF"/>
                </a:solidFill>
                <a:latin typeface="Arial"/>
                <a:cs typeface="Arial"/>
              </a:rPr>
              <a:t>51% 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5B2DF6C2-D0D6-489D-B500-FE50B3517B2E}"/>
              </a:ext>
            </a:extLst>
          </p:cNvPr>
          <p:cNvSpPr txBox="1"/>
          <p:nvPr/>
        </p:nvSpPr>
        <p:spPr>
          <a:xfrm>
            <a:off x="3237929" y="3252869"/>
            <a:ext cx="610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spc="10" dirty="0">
                <a:solidFill>
                  <a:srgbClr val="FFFFFF"/>
                </a:solidFill>
                <a:latin typeface="Arial"/>
                <a:cs typeface="Arial"/>
              </a:rPr>
              <a:t>49% </a:t>
            </a: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5422900" y="2163808"/>
          <a:ext cx="1981200" cy="1236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988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CONFIRMADOS</a:t>
                      </a:r>
                      <a:endParaRPr lang="es-ES_tradnl" sz="900" b="1" spc="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s-ES_tradnl"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Aumento diario</a:t>
                      </a:r>
                    </a:p>
                    <a:p>
                      <a:pPr marL="71755" algn="l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s-ES_tradnl"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Aumento global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09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PROBABLES</a:t>
                      </a:r>
                      <a:endParaRPr lang="es-ES_tradnl" sz="900" b="1" spc="1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it-IT"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Aumento diario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it-IT"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Aumento global</a:t>
                      </a:r>
                      <a:endParaRPr lang="it-IT" sz="8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02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</a:t>
                      </a: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CuadroTexto 67">
            <a:extLst>
              <a:ext uri="{FF2B5EF4-FFF2-40B4-BE49-F238E27FC236}">
                <a16:creationId xmlns="" xmlns:a16="http://schemas.microsoft.com/office/drawing/2014/main" id="{8D91E49F-8507-4192-93FA-1ACCF1019369}"/>
              </a:ext>
            </a:extLst>
          </p:cNvPr>
          <p:cNvSpPr txBox="1"/>
          <p:nvPr/>
        </p:nvSpPr>
        <p:spPr>
          <a:xfrm>
            <a:off x="6830449" y="2799380"/>
            <a:ext cx="6858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4">
              <a:lnSpc>
                <a:spcPts val="944"/>
              </a:lnSpc>
            </a:pPr>
            <a:r>
              <a:rPr lang="es-EC" sz="700" b="1" spc="-5" dirty="0">
                <a:solidFill>
                  <a:srgbClr val="FFFFFF"/>
                </a:solidFill>
                <a:latin typeface="Arial"/>
                <a:cs typeface="Arial"/>
              </a:rPr>
              <a:t>+0</a:t>
            </a:r>
          </a:p>
          <a:p>
            <a:pPr marR="14604">
              <a:lnSpc>
                <a:spcPts val="944"/>
              </a:lnSpc>
            </a:pPr>
            <a:r>
              <a:rPr lang="es-EC" sz="700" b="1" spc="-5" dirty="0">
                <a:solidFill>
                  <a:srgbClr val="FFFFFF"/>
                </a:solidFill>
                <a:latin typeface="Arial"/>
                <a:cs typeface="Arial"/>
              </a:rPr>
              <a:t>+0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="" xmlns:a16="http://schemas.microsoft.com/office/drawing/2014/main" id="{37F32B4F-11FC-4835-8323-F9C4EC0FE52F}"/>
              </a:ext>
            </a:extLst>
          </p:cNvPr>
          <p:cNvSpPr txBox="1"/>
          <p:nvPr/>
        </p:nvSpPr>
        <p:spPr>
          <a:xfrm>
            <a:off x="6825549" y="2314382"/>
            <a:ext cx="6858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4">
              <a:lnSpc>
                <a:spcPts val="944"/>
              </a:lnSpc>
            </a:pPr>
            <a:r>
              <a:rPr lang="es-EC" sz="700" b="1" spc="-5" dirty="0">
                <a:solidFill>
                  <a:srgbClr val="FFFFFF"/>
                </a:solidFill>
                <a:latin typeface="Arial"/>
                <a:cs typeface="Arial"/>
              </a:rPr>
              <a:t>+0</a:t>
            </a:r>
          </a:p>
          <a:p>
            <a:pPr marR="14604">
              <a:lnSpc>
                <a:spcPts val="944"/>
              </a:lnSpc>
            </a:pPr>
            <a:r>
              <a:rPr lang="es-EC" sz="700" b="1" spc="-5" dirty="0">
                <a:solidFill>
                  <a:srgbClr val="FFFFFF"/>
                </a:solidFill>
                <a:latin typeface="Arial"/>
                <a:cs typeface="Arial"/>
              </a:rPr>
              <a:t>+3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98646D94-D093-4E51-A0A5-C6F86A81A1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500" y="4597400"/>
            <a:ext cx="4191000" cy="1863798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5" y="0"/>
            <a:ext cx="10518973" cy="73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64797"/>
          </a:xfrm>
        </p:spPr>
        <p:txBody>
          <a:bodyPr/>
          <a:lstStyle/>
          <a:p>
            <a:pPr algn="l"/>
            <a:r>
              <a:rPr lang="es-EC" sz="2400" dirty="0"/>
              <a:t>Fallecidos de COVID-19 por semana epidemiológica, según grupo de edad, SIVE, Ecuador (escala estandarizada) 2021-2022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962024"/>
            <a:ext cx="10363200" cy="61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553998"/>
          </a:xfrm>
        </p:spPr>
        <p:txBody>
          <a:bodyPr/>
          <a:lstStyle/>
          <a:p>
            <a:pPr algn="l"/>
            <a:r>
              <a:rPr lang="es-EC" sz="2000" dirty="0"/>
              <a:t>Fallecidos confirmados + probables COVID-19, según semana (epidemiológica) de fallecimiento, registradas en el SIVE, según provincias del Ecuador 2022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6100" y="7134165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885826"/>
            <a:ext cx="8977251" cy="62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3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885825"/>
            <a:ext cx="8874227" cy="62303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400" dirty="0"/>
              <a:t>Pruebas realizadas de antígenos y RT-PCR y porcentaje de positividad de COVID-19, Ecuador SE 8 del 2021 al 2022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09176" y="7142217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10" name="Rectángulo 9"/>
          <p:cNvSpPr/>
          <p:nvPr/>
        </p:nvSpPr>
        <p:spPr>
          <a:xfrm>
            <a:off x="7852912" y="3514354"/>
            <a:ext cx="440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C" dirty="0">
                <a:solidFill>
                  <a:srgbClr val="FF0000"/>
                </a:solidFill>
                <a:latin typeface="inherit"/>
              </a:rPr>
              <a:t>**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H="1">
            <a:off x="9175750" y="5303587"/>
            <a:ext cx="1054100" cy="12542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(**) </a:t>
            </a:r>
            <a:r>
              <a:rPr kumimoji="0" lang="es-ES" altLang="es-EC" sz="1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ener en cuenta que al menos las </a:t>
            </a:r>
            <a:r>
              <a:rPr lang="es-ES" altLang="es-EC" sz="1200" dirty="0">
                <a:solidFill>
                  <a:srgbClr val="FF0000"/>
                </a:solidFill>
                <a:latin typeface="inherit"/>
              </a:rPr>
              <a:t>4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semana más recientes pueden estar incompletas.</a:t>
            </a:r>
            <a:r>
              <a:rPr kumimoji="0" lang="es-ES" altLang="es-EC" sz="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s-ES" altLang="es-EC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852912" y="5930688"/>
            <a:ext cx="533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C" dirty="0">
                <a:solidFill>
                  <a:srgbClr val="FF0000"/>
                </a:solidFill>
                <a:latin typeface="inherit"/>
              </a:rPr>
              <a:t>**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70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894999"/>
            <a:ext cx="8905841" cy="62472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400" dirty="0"/>
              <a:t>Pruebas realizadas de antígenos y RT-PCR y porcentaje de positividad de COVID-19, Ecuador SE 8 del 2021 al 2022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09176" y="7142217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H="1">
            <a:off x="9385300" y="5229225"/>
            <a:ext cx="1054100" cy="12542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(**) </a:t>
            </a:r>
            <a:r>
              <a:rPr kumimoji="0" lang="es-ES" altLang="es-EC" sz="1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ener en cuenta que al menos las </a:t>
            </a:r>
            <a:r>
              <a:rPr lang="es-ES" altLang="es-EC" sz="1200" dirty="0">
                <a:solidFill>
                  <a:srgbClr val="FF0000"/>
                </a:solidFill>
                <a:latin typeface="inherit"/>
              </a:rPr>
              <a:t>4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semana más recientes pueden estar incompletas.</a:t>
            </a:r>
            <a:r>
              <a:rPr kumimoji="0" lang="es-ES" altLang="es-EC" sz="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s-ES" altLang="es-EC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775700" y="1495425"/>
            <a:ext cx="599041" cy="4639615"/>
            <a:chOff x="8775700" y="1495425"/>
            <a:chExt cx="599041" cy="4639615"/>
          </a:xfrm>
        </p:grpSpPr>
        <p:sp>
          <p:nvSpPr>
            <p:cNvPr id="10" name="Rectángulo 9"/>
            <p:cNvSpPr/>
            <p:nvPr/>
          </p:nvSpPr>
          <p:spPr>
            <a:xfrm>
              <a:off x="8851900" y="2337622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8841340" y="4922252"/>
              <a:ext cx="533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851900" y="3179819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851900" y="1495425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775700" y="4097893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851900" y="5765708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61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50" y="885825"/>
            <a:ext cx="9064750" cy="6367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400" dirty="0"/>
              <a:t>Pruebas realizadas de antígenos y RT-PCR y porcentaje de positividad de COVID-19, Ecuador SE 8 del 2021 al 2022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09176" y="7142217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H="1">
            <a:off x="9321165" y="5245366"/>
            <a:ext cx="1054100" cy="12542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(**) </a:t>
            </a:r>
            <a:r>
              <a:rPr kumimoji="0" lang="es-ES" altLang="es-EC" sz="1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t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ener en cuenta que al menos las </a:t>
            </a:r>
            <a:r>
              <a:rPr lang="es-ES" altLang="es-EC" sz="1200" dirty="0">
                <a:solidFill>
                  <a:srgbClr val="FF0000"/>
                </a:solidFill>
                <a:latin typeface="inherit"/>
              </a:rPr>
              <a:t>4</a:t>
            </a:r>
            <a:r>
              <a:rPr kumimoji="0" lang="es-ES" altLang="es-EC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semana más recientes pueden estar incompletas.</a:t>
            </a:r>
            <a:r>
              <a:rPr kumimoji="0" lang="es-ES" altLang="es-EC" sz="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s-ES" altLang="es-EC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623300" y="1529450"/>
            <a:ext cx="599041" cy="4639615"/>
            <a:chOff x="8775700" y="1495425"/>
            <a:chExt cx="599041" cy="4639615"/>
          </a:xfrm>
        </p:grpSpPr>
        <p:sp>
          <p:nvSpPr>
            <p:cNvPr id="13" name="Rectángulo 12"/>
            <p:cNvSpPr/>
            <p:nvPr/>
          </p:nvSpPr>
          <p:spPr>
            <a:xfrm>
              <a:off x="8851900" y="2337622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841340" y="4922252"/>
              <a:ext cx="533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851900" y="3179819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851900" y="1495425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8775700" y="4097893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851900" y="5765708"/>
              <a:ext cx="440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C" dirty="0">
                  <a:solidFill>
                    <a:srgbClr val="FF0000"/>
                  </a:solidFill>
                  <a:latin typeface="inherit"/>
                </a:rPr>
                <a:t>**</a:t>
              </a:r>
              <a:endParaRPr lang="es-EC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792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56" y="110370"/>
            <a:ext cx="10242687" cy="369332"/>
          </a:xfrm>
        </p:spPr>
        <p:txBody>
          <a:bodyPr/>
          <a:lstStyle/>
          <a:p>
            <a:pPr algn="l"/>
            <a:r>
              <a:rPr lang="es-EC" sz="2400" dirty="0"/>
              <a:t>Ocupación de camas por COVID-19, hospitalización, Ecuador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0" y="885825"/>
            <a:ext cx="10693400" cy="667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260646" y="6853831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93595"/>
              </p:ext>
            </p:extLst>
          </p:nvPr>
        </p:nvGraphicFramePr>
        <p:xfrm>
          <a:off x="317500" y="6219825"/>
          <a:ext cx="3014662" cy="635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14662">
                  <a:extLst>
                    <a:ext uri="{9D8B030D-6E8A-4147-A177-3AD203B41FA5}">
                      <a16:colId xmlns="" xmlns:a16="http://schemas.microsoft.com/office/drawing/2014/main" val="2928798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Fecha de corte: 05 de marzo de 2022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882298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RPC: Red Privada Complementaria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20520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IESS: Instituto Ecuatoriano de Seguridad Social; FF.AA: Fuerzas Armadas; PP.NN: Policía Nacional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61655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RPIS: Red Pública Integral de Salud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95919685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DA0C129-CEA6-4D17-96E5-D495D807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657"/>
            <a:ext cx="10693400" cy="332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56" y="110370"/>
            <a:ext cx="10242687" cy="738664"/>
          </a:xfrm>
        </p:spPr>
        <p:txBody>
          <a:bodyPr/>
          <a:lstStyle/>
          <a:p>
            <a:pPr algn="l"/>
            <a:r>
              <a:rPr lang="es-EC" sz="2400" dirty="0"/>
              <a:t>Ocupación de camas por COVID-19, cuidados intermedios adultos, Ecuador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0" y="915008"/>
            <a:ext cx="10693400" cy="667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260646" y="6853831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29999"/>
              </p:ext>
            </p:extLst>
          </p:nvPr>
        </p:nvGraphicFramePr>
        <p:xfrm>
          <a:off x="317500" y="6219825"/>
          <a:ext cx="3014662" cy="635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14662">
                  <a:extLst>
                    <a:ext uri="{9D8B030D-6E8A-4147-A177-3AD203B41FA5}">
                      <a16:colId xmlns="" xmlns:a16="http://schemas.microsoft.com/office/drawing/2014/main" val="2928798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Fecha de corte: 05 de marzo de 2022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882298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RPC: Red Privada Complementaria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20520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IESS: Instituto Ecuatoriano de Seguridad Social; FF.AA: Fuerzas Armadas; PP.NN: Policía Nacional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61655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RPIS: Red Pública Integral de Salud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95919685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2C9A326-F46C-4FF1-A7FA-388C3143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625"/>
            <a:ext cx="10693400" cy="31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4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56" y="110370"/>
            <a:ext cx="10242687" cy="369332"/>
          </a:xfrm>
        </p:spPr>
        <p:txBody>
          <a:bodyPr/>
          <a:lstStyle/>
          <a:p>
            <a:pPr algn="l"/>
            <a:r>
              <a:rPr lang="es-EC" sz="2400" dirty="0"/>
              <a:t>Ocupación de camas por COVID-19, UCI adultos, Ecuador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9957" y="885825"/>
            <a:ext cx="10693400" cy="667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227170" y="6748393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69548"/>
              </p:ext>
            </p:extLst>
          </p:nvPr>
        </p:nvGraphicFramePr>
        <p:xfrm>
          <a:off x="317500" y="6117977"/>
          <a:ext cx="3014662" cy="635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14662">
                  <a:extLst>
                    <a:ext uri="{9D8B030D-6E8A-4147-A177-3AD203B41FA5}">
                      <a16:colId xmlns="" xmlns:a16="http://schemas.microsoft.com/office/drawing/2014/main" val="2928798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Fecha de corte: 05 de marzo de 2022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882298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 dirty="0">
                          <a:effectLst/>
                        </a:rPr>
                        <a:t>RPC: Red Privada Complementaria 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20520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IESS: Instituto Ecuatoriano de Seguridad Social; FF.AA: Fuerzas Armadas; PP.NN: Policía Nacional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61655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RPIS: Red Pública Integral de Salud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2" marR="6412" marT="6412" marB="0" anchor="b"/>
                </a:tc>
                <a:extLst>
                  <a:ext uri="{0D108BD9-81ED-4DB2-BD59-A6C34878D82A}">
                    <a16:rowId xmlns="" xmlns:a16="http://schemas.microsoft.com/office/drawing/2014/main" val="395919685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4C9C0AD-5B26-426E-B136-568F74F9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9659"/>
            <a:ext cx="10693400" cy="31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7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500" y="43706"/>
            <a:ext cx="9982200" cy="775597"/>
          </a:xfrm>
        </p:spPr>
        <p:txBody>
          <a:bodyPr wrap="square" lIns="0" tIns="0" rIns="0" bIns="0">
            <a:spAutoFit/>
          </a:bodyPr>
          <a:lstStyle/>
          <a:p>
            <a:pPr algn="l"/>
            <a:r>
              <a:rPr lang="es-EC" sz="2800" b="1" dirty="0">
                <a:solidFill>
                  <a:schemeClr val="bg1"/>
                </a:solidFill>
                <a:latin typeface="Arial"/>
                <a:cs typeface="Arial"/>
              </a:rPr>
              <a:t>Muertes generales nacionales en exceso, Ecuador 2020 - 28 de febrero de 2022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7369" y="6551039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D1FC3205-24FE-40E7-8008-E7D876B12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897343"/>
              </p:ext>
            </p:extLst>
          </p:nvPr>
        </p:nvGraphicFramePr>
        <p:xfrm>
          <a:off x="4005941" y="885826"/>
          <a:ext cx="6293759" cy="563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37860"/>
              </p:ext>
            </p:extLst>
          </p:nvPr>
        </p:nvGraphicFramePr>
        <p:xfrm>
          <a:off x="571500" y="2333625"/>
          <a:ext cx="35147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Hoja de cálculo" r:id="rId4" imgW="3514567" imgH="2676565" progId="Excel.Sheet.12">
                  <p:embed/>
                </p:oleObj>
              </mc:Choice>
              <mc:Fallback>
                <p:oleObj name="Hoja de cálculo" r:id="rId4" imgW="3514567" imgH="2676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" y="2333625"/>
                        <a:ext cx="35147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2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914096"/>
          </a:xfrm>
        </p:spPr>
        <p:txBody>
          <a:bodyPr/>
          <a:lstStyle/>
          <a:p>
            <a:r>
              <a:rPr lang="es-EC" dirty="0" err="1" smtClean="0"/>
              <a:t>Vacunómetro</a:t>
            </a:r>
            <a:r>
              <a:rPr lang="es-EC" dirty="0" smtClean="0"/>
              <a:t> COVID-19</a:t>
            </a:r>
            <a:br>
              <a:rPr lang="es-EC" dirty="0" smtClean="0"/>
            </a:br>
            <a:r>
              <a:rPr lang="es-EC" sz="1800" dirty="0">
                <a:latin typeface="+mn-lt"/>
              </a:rPr>
              <a:t>Reporte actualizado el </a:t>
            </a:r>
            <a:r>
              <a:rPr lang="es-EC" sz="1800" dirty="0" smtClean="0">
                <a:latin typeface="+mn-lt"/>
              </a:rPr>
              <a:t>06 </a:t>
            </a:r>
            <a:r>
              <a:rPr lang="es-EC" sz="1800" dirty="0">
                <a:latin typeface="+mn-lt"/>
              </a:rPr>
              <a:t>de marzo de 2022</a:t>
            </a:r>
            <a:r>
              <a:rPr lang="en-US" dirty="0"/>
              <a:t/>
            </a:r>
            <a:br>
              <a:rPr lang="en-US" dirty="0"/>
            </a:b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3" y="1104800"/>
            <a:ext cx="10147712" cy="266841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4391025"/>
            <a:ext cx="4705350" cy="1762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7" y="3773214"/>
            <a:ext cx="5136517" cy="35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824C45F8-4FFD-424E-AE2D-4FB15E9CE42F}"/>
              </a:ext>
            </a:extLst>
          </p:cNvPr>
          <p:cNvSpPr/>
          <p:nvPr/>
        </p:nvSpPr>
        <p:spPr>
          <a:xfrm>
            <a:off x="-12700" y="574939"/>
            <a:ext cx="10693400" cy="7114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700"/>
          </a:p>
        </p:txBody>
      </p:sp>
      <p:sp>
        <p:nvSpPr>
          <p:cNvPr id="4" name="object 11">
            <a:extLst>
              <a:ext uri="{FF2B5EF4-FFF2-40B4-BE49-F238E27FC236}">
                <a16:creationId xmlns="" xmlns:a16="http://schemas.microsoft.com/office/drawing/2014/main" id="{5924603D-2ECC-431F-AE9C-A5B7176CEC8F}"/>
              </a:ext>
            </a:extLst>
          </p:cNvPr>
          <p:cNvSpPr txBox="1"/>
          <p:nvPr/>
        </p:nvSpPr>
        <p:spPr>
          <a:xfrm>
            <a:off x="315436" y="7362825"/>
            <a:ext cx="3246755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0" dirty="0">
                <a:solidFill>
                  <a:srgbClr val="1F285C"/>
                </a:solidFill>
                <a:latin typeface="Gotham Medium"/>
                <a:cs typeface="Gotham Medium"/>
              </a:rPr>
              <a:t>Ministerio </a:t>
            </a:r>
            <a:r>
              <a:rPr sz="1400" b="0" spc="10" dirty="0">
                <a:solidFill>
                  <a:srgbClr val="1F285C"/>
                </a:solidFill>
                <a:latin typeface="Gotham Medium"/>
                <a:cs typeface="Gotham Medium"/>
              </a:rPr>
              <a:t>de Salud</a:t>
            </a:r>
            <a:r>
              <a:rPr sz="1400" b="0" spc="-50" dirty="0">
                <a:solidFill>
                  <a:srgbClr val="1F285C"/>
                </a:solidFill>
                <a:latin typeface="Gotham Medium"/>
                <a:cs typeface="Gotham Medium"/>
              </a:rPr>
              <a:t> </a:t>
            </a:r>
            <a:r>
              <a:rPr sz="1400" b="0" spc="10" dirty="0">
                <a:solidFill>
                  <a:srgbClr val="1F285C"/>
                </a:solidFill>
                <a:latin typeface="Gotham Medium"/>
                <a:cs typeface="Gotham Medium"/>
              </a:rPr>
              <a:t>Pública</a:t>
            </a:r>
            <a:endParaRPr sz="1400" dirty="0">
              <a:latin typeface="Gotham Medium"/>
              <a:cs typeface="Gotham Medium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1DC46742-4D48-4B3E-B5D3-F0165F3F1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436" y="-51515"/>
            <a:ext cx="9972242" cy="626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100"/>
              </a:spcBef>
            </a:pPr>
            <a:r>
              <a:rPr lang="es-EC" sz="1800" dirty="0"/>
              <a:t>CASOS CONFIRMADOS POR CANTONES* </a:t>
            </a:r>
            <a:r>
              <a:rPr lang="es-ES" sz="1800" b="0" dirty="0"/>
              <a:t>(desde 29 febrero 2020 hasta </a:t>
            </a:r>
            <a:r>
              <a:rPr lang="es-EC" sz="1800" b="0" spc="-5" dirty="0"/>
              <a:t>15 enero 2022</a:t>
            </a:r>
            <a:r>
              <a:rPr lang="es-ES" sz="1800" b="0" dirty="0"/>
              <a:t>). </a:t>
            </a:r>
            <a:br>
              <a:rPr lang="es-ES" sz="1800" b="0" dirty="0"/>
            </a:br>
            <a:r>
              <a:rPr lang="es-ES" sz="1800" b="0" dirty="0"/>
              <a:t>Datos actualizados el </a:t>
            </a:r>
            <a:r>
              <a:rPr lang="es-ES" sz="1800" b="0" spc="-5" dirty="0"/>
              <a:t>16 de enero de 2022</a:t>
            </a:r>
            <a:endParaRPr lang="es-EC" sz="1800" b="0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6446A2BF-AAB8-4265-A48B-72E54370E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42" t="63341" r="5226" b="20190"/>
          <a:stretch/>
        </p:blipFill>
        <p:spPr>
          <a:xfrm>
            <a:off x="7937500" y="7058025"/>
            <a:ext cx="2590800" cy="45514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2A1E5D51-BDC4-43EB-AB61-2A24EFD2A419}"/>
              </a:ext>
            </a:extLst>
          </p:cNvPr>
          <p:cNvSpPr txBox="1"/>
          <p:nvPr/>
        </p:nvSpPr>
        <p:spPr>
          <a:xfrm>
            <a:off x="7877251" y="6753225"/>
            <a:ext cx="285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0" i="0" u="none" strike="noStrike" dirty="0"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TOTAL </a:t>
            </a:r>
            <a:r>
              <a:rPr lang="es-EC" sz="1400" b="0" i="0" u="none" strike="noStrike"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NACIONAL</a:t>
            </a:r>
            <a:r>
              <a:rPr lang="es-EC" sz="140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C" sz="1400" b="0" i="0" u="none" strike="noStrike"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625.059</a:t>
            </a:r>
            <a:r>
              <a:rPr lang="es-EC" sz="140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EC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6E60E7F-60FB-4F4C-857B-26DE36C9A85B}"/>
              </a:ext>
            </a:extLst>
          </p:cNvPr>
          <p:cNvSpPr txBox="1"/>
          <p:nvPr/>
        </p:nvSpPr>
        <p:spPr>
          <a:xfrm>
            <a:off x="264130" y="6881180"/>
            <a:ext cx="5234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latin typeface="Arial"/>
                <a:cs typeface="Arial"/>
              </a:rPr>
              <a:t>Fuente: Sistema </a:t>
            </a:r>
            <a:r>
              <a:rPr lang="es-EC" sz="500" dirty="0">
                <a:latin typeface="Arial"/>
                <a:cs typeface="Arial"/>
              </a:rPr>
              <a:t>Integrado</a:t>
            </a:r>
            <a:r>
              <a:rPr lang="en-US" sz="500" dirty="0">
                <a:latin typeface="Arial"/>
                <a:cs typeface="Arial"/>
              </a:rPr>
              <a:t> </a:t>
            </a:r>
            <a:r>
              <a:rPr lang="en-US" sz="500" spc="-5" dirty="0">
                <a:latin typeface="Arial"/>
                <a:cs typeface="Arial"/>
              </a:rPr>
              <a:t>de </a:t>
            </a:r>
            <a:r>
              <a:rPr lang="es-EC" sz="500" spc="-10" dirty="0">
                <a:latin typeface="Arial"/>
                <a:cs typeface="Arial"/>
              </a:rPr>
              <a:t>Vigilancia</a:t>
            </a:r>
            <a:r>
              <a:rPr lang="en-US" sz="500" spc="-10" dirty="0">
                <a:latin typeface="Arial"/>
                <a:cs typeface="Arial"/>
              </a:rPr>
              <a:t>  </a:t>
            </a:r>
            <a:r>
              <a:rPr lang="es-EC" sz="500" dirty="0">
                <a:latin typeface="Arial"/>
                <a:cs typeface="Arial"/>
              </a:rPr>
              <a:t>Epidemiológica</a:t>
            </a:r>
            <a:r>
              <a:rPr lang="en-US" sz="500" dirty="0">
                <a:latin typeface="Arial"/>
                <a:cs typeface="Arial"/>
              </a:rPr>
              <a:t> </a:t>
            </a:r>
            <a:r>
              <a:rPr lang="en-US" sz="500" spc="-5" dirty="0">
                <a:latin typeface="Arial"/>
                <a:cs typeface="Arial"/>
              </a:rPr>
              <a:t>del</a:t>
            </a:r>
            <a:r>
              <a:rPr lang="en-US" sz="500" spc="35" dirty="0">
                <a:latin typeface="Arial"/>
                <a:cs typeface="Arial"/>
              </a:rPr>
              <a:t> </a:t>
            </a:r>
            <a:r>
              <a:rPr lang="en-US" sz="500" spc="-30" dirty="0">
                <a:latin typeface="Arial"/>
                <a:cs typeface="Arial"/>
              </a:rPr>
              <a:t>MSP (</a:t>
            </a:r>
            <a:r>
              <a:rPr lang="es-EC" sz="500" spc="-30" dirty="0">
                <a:latin typeface="Arial"/>
                <a:cs typeface="Arial"/>
              </a:rPr>
              <a:t>sistemas</a:t>
            </a:r>
            <a:r>
              <a:rPr lang="en-US" sz="500" spc="-30" dirty="0">
                <a:latin typeface="Arial"/>
                <a:cs typeface="Arial"/>
              </a:rPr>
              <a:t> </a:t>
            </a:r>
            <a:r>
              <a:rPr lang="es-EC" sz="500" spc="-30" dirty="0">
                <a:latin typeface="Arial"/>
                <a:cs typeface="Arial"/>
              </a:rPr>
              <a:t>ViEpi</a:t>
            </a:r>
            <a:r>
              <a:rPr lang="en-US" sz="500" spc="-30" dirty="0">
                <a:latin typeface="Arial"/>
                <a:cs typeface="Arial"/>
              </a:rPr>
              <a:t> + COVID-19-PCR)</a:t>
            </a:r>
            <a:endParaRPr lang="es-MX" sz="500" b="1" spc="-5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s-MX" sz="7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7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9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cambios.</a:t>
            </a:r>
            <a:r>
              <a:rPr lang="es-MX" sz="9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s-EC" sz="90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101E7D7-BA4A-44C8-B1E7-8812F32D0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609600"/>
            <a:ext cx="2451100" cy="62440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BB525F9-7615-455E-AA72-4C4AEAB84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00" y="609600"/>
            <a:ext cx="2501900" cy="62316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D9A4AE8-EF75-4B42-BD37-4EA0E0D88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500" y="609600"/>
            <a:ext cx="1930400" cy="6277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CA44651-75C4-43BB-84A6-0944C48E3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609600"/>
            <a:ext cx="2578100" cy="61794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982" y="-72356"/>
            <a:ext cx="10721382" cy="76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443198"/>
          </a:xfrm>
        </p:spPr>
        <p:txBody>
          <a:bodyPr/>
          <a:lstStyle/>
          <a:p>
            <a:r>
              <a:rPr lang="es-EC" sz="3200" dirty="0" err="1"/>
              <a:t>Vacunómetro</a:t>
            </a:r>
            <a:r>
              <a:rPr lang="es-EC" sz="3200" dirty="0"/>
              <a:t> COVID-19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" y="1870125"/>
            <a:ext cx="4952999" cy="38523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092" y="1870125"/>
            <a:ext cx="4998761" cy="39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1300" y="123825"/>
            <a:ext cx="10226743" cy="665163"/>
          </a:xfrm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C" sz="2400" b="1" dirty="0">
                <a:solidFill>
                  <a:schemeClr val="bg1"/>
                </a:solidFill>
                <a:latin typeface="Arial"/>
                <a:cs typeface="Arial"/>
              </a:rPr>
              <a:t>Casos confirmados por COVID-19, según semana (epidemiológica) de notificación, Ecuador se 46 del 2021 al 2022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47369" y="7008162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89386"/>
            <a:ext cx="8820150" cy="6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56" y="110370"/>
            <a:ext cx="10242687" cy="738664"/>
          </a:xfrm>
        </p:spPr>
        <p:txBody>
          <a:bodyPr/>
          <a:lstStyle/>
          <a:p>
            <a:pPr algn="just"/>
            <a:r>
              <a:rPr lang="es-EC" sz="2400" dirty="0"/>
              <a:t>Casos confirmados por COVID-19, según semana (epidemiológica) de atención, Ecuador se 46 del 2021 al 2022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915008"/>
            <a:ext cx="10693400" cy="667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547369" y="7008162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27" y="962024"/>
            <a:ext cx="8743148" cy="60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56" y="70961"/>
            <a:ext cx="10242687" cy="738664"/>
          </a:xfrm>
        </p:spPr>
        <p:txBody>
          <a:bodyPr/>
          <a:lstStyle/>
          <a:p>
            <a:pPr algn="just"/>
            <a:r>
              <a:rPr lang="es-EC" sz="2400" dirty="0"/>
              <a:t>Casos diarios confirmados por COVID-19 atención y notificados, Ecuador (dic 2021- ene 2022)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885825"/>
            <a:ext cx="10693400" cy="6677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547369" y="7008162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920480"/>
            <a:ext cx="10515600" cy="6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581698"/>
          </a:xfrm>
        </p:spPr>
        <p:txBody>
          <a:bodyPr/>
          <a:lstStyle/>
          <a:p>
            <a:pPr algn="l"/>
            <a:r>
              <a:rPr lang="es-EC" sz="2100" dirty="0"/>
              <a:t>Casos confirmados por COVID-19, según semana de atención, notificación por grupo de edad, Ecuador (escala por grupo etario) se 46 del 2021 al 2022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85826"/>
            <a:ext cx="1071614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914348"/>
            <a:ext cx="9490939" cy="61703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09398"/>
          </a:xfrm>
        </p:spPr>
        <p:txBody>
          <a:bodyPr wrap="square" lIns="0" tIns="0" rIns="0" bIns="0">
            <a:spAutoFit/>
          </a:bodyPr>
          <a:lstStyle/>
          <a:p>
            <a:r>
              <a:rPr lang="es-EC" sz="2200" b="1" dirty="0">
                <a:solidFill>
                  <a:schemeClr val="bg1"/>
                </a:solidFill>
                <a:latin typeface="Arial"/>
                <a:cs typeface="Arial"/>
              </a:rPr>
              <a:t>Casos confirmados de COVID-19 por semana de notificación según provincias del Ecuador (2022)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8" name="Rectángulo 7"/>
          <p:cNvSpPr/>
          <p:nvPr/>
        </p:nvSpPr>
        <p:spPr>
          <a:xfrm>
            <a:off x="9080500" y="7084668"/>
            <a:ext cx="1612900" cy="4781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Semana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2156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90984"/>
            <a:ext cx="8601075" cy="6066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865" y="154590"/>
            <a:ext cx="10058400" cy="609398"/>
          </a:xfrm>
        </p:spPr>
        <p:txBody>
          <a:bodyPr/>
          <a:lstStyle/>
          <a:p>
            <a:pPr algn="l"/>
            <a:r>
              <a:rPr lang="es-EC" sz="2200" dirty="0"/>
              <a:t>Casos confirmados de COVID-19 por semana de notificación según provincias del Ecuador (2022)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886" y="7084668"/>
            <a:ext cx="992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spc="-5" dirty="0">
                <a:solidFill>
                  <a:srgbClr val="FF0000"/>
                </a:solidFill>
                <a:latin typeface="Arial"/>
                <a:cs typeface="Arial"/>
              </a:rPr>
              <a:t>(*) Los datos o indicadores presentados se generan con información provisional que están sujetos a ajustes por registro posteriores o validación.</a:t>
            </a:r>
            <a:endParaRPr lang="es-MX" sz="1000" b="1" spc="-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MX" sz="10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Información provisional sujeta a cambios</a:t>
            </a:r>
            <a:endParaRPr lang="es-EC" sz="1000" dirty="0"/>
          </a:p>
        </p:txBody>
      </p:sp>
      <p:sp>
        <p:nvSpPr>
          <p:cNvPr id="8" name="Rectángulo 7"/>
          <p:cNvSpPr/>
          <p:nvPr/>
        </p:nvSpPr>
        <p:spPr>
          <a:xfrm>
            <a:off x="7861300" y="866290"/>
            <a:ext cx="2832100" cy="248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Semana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384651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11815</TotalTime>
  <Words>1857</Words>
  <Application>Microsoft Office PowerPoint</Application>
  <PresentationFormat>Personalizado</PresentationFormat>
  <Paragraphs>247</Paragraphs>
  <Slides>30</Slides>
  <Notes>1</Notes>
  <HiddenSlides>1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Gotham Medium</vt:lpstr>
      <vt:lpstr>inherit</vt:lpstr>
      <vt:lpstr>Tahoma</vt:lpstr>
      <vt:lpstr>Times New Roman</vt:lpstr>
      <vt:lpstr>Office Theme</vt:lpstr>
      <vt:lpstr>Diseño personalizado</vt:lpstr>
      <vt:lpstr>Hoja de cálculo</vt:lpstr>
      <vt:lpstr>Presentación de PowerPoint</vt:lpstr>
      <vt:lpstr>SITUACIÓN EPIDEMIOLÓGICA NACIONAL COVID-19, ECUADOR (desde 29 febrero 2020 hasta 15 enero 2022). Datos actualizados el 16 de enero de 2022</vt:lpstr>
      <vt:lpstr>CASOS CONFIRMADOS POR CANTONES* (desde 29 febrero 2020 hasta 15 enero 2022).  Datos actualizados el 16 de enero de 2022</vt:lpstr>
      <vt:lpstr>Casos confirmados por COVID-19, según semana (epidemiológica) de notificación, Ecuador se 46 del 2021 al 2022</vt:lpstr>
      <vt:lpstr>Casos confirmados por COVID-19, según semana (epidemiológica) de atención, Ecuador se 46 del 2021 al 2022</vt:lpstr>
      <vt:lpstr>Casos diarios confirmados por COVID-19 atención y notificados, Ecuador (dic 2021- ene 2022)</vt:lpstr>
      <vt:lpstr>Casos confirmados por COVID-19, según semana de atención, notificación por grupo de edad, Ecuador (escala por grupo etario) se 46 del 2021 al 2022</vt:lpstr>
      <vt:lpstr>Casos confirmados de COVID-19 por semana de notificación según provincias del Ecuador (2022)</vt:lpstr>
      <vt:lpstr>Casos confirmados de COVID-19 por semana de notificación según provincias del Ecuador (2022)</vt:lpstr>
      <vt:lpstr>Casos confirmados de COVID-19 por semana de notificación según provincias del Ecuador (2022)</vt:lpstr>
      <vt:lpstr>Casos confirmados de COVID-19 por semana de notificación según provincias del Ecuador (2022)</vt:lpstr>
      <vt:lpstr>Casos confirmados de COVID-19 por semana de notificación según provincias del Ecuador (enero 2022)</vt:lpstr>
      <vt:lpstr>Casos confirmados de COVID-19 por semana de notificación según provincias del Ecuador (2022)</vt:lpstr>
      <vt:lpstr>Variantes de Preocupación (VoC) Ecuador 49 SE 2021 – 07 SE 2022</vt:lpstr>
      <vt:lpstr>Variantes de Preocupación (VoC), Ecuador 49 SE 2021 – 08 SE 2022 (04 mar 2022)</vt:lpstr>
      <vt:lpstr>Casos confirmados notificados de COVID-19 y fallecidos*, Ecuador 2020-2022</vt:lpstr>
      <vt:lpstr>Personas fallecidas confirmados y probables por COVID-19, según semana epidemiológica, registradas en el SIVE, Ecuador 2021-2022</vt:lpstr>
      <vt:lpstr>Personas fallecidas confirmados y probables de COVID-19 por día registradas en el SIVE, Ecuador 2020-2022</vt:lpstr>
      <vt:lpstr>Personas fallecidas diarias confirmados y probables por COVID-19, registradas en el SIVE, Ecuador (dic 2021-actualidad)</vt:lpstr>
      <vt:lpstr>Fallecidos de COVID-19 por semana epidemiológica, según grupo de edad, SIVE, Ecuador (escala estandarizada) 2021-2022</vt:lpstr>
      <vt:lpstr>Fallecidos confirmados + probables COVID-19, según semana (epidemiológica) de fallecimiento, registradas en el SIVE, según provincias del Ecuador 2022</vt:lpstr>
      <vt:lpstr>Pruebas realizadas de antígenos y RT-PCR y porcentaje de positividad de COVID-19, Ecuador SE 8 del 2021 al 2022</vt:lpstr>
      <vt:lpstr>Pruebas realizadas de antígenos y RT-PCR y porcentaje de positividad de COVID-19, Ecuador SE 8 del 2021 al 2022</vt:lpstr>
      <vt:lpstr>Pruebas realizadas de antígenos y RT-PCR y porcentaje de positividad de COVID-19, Ecuador SE 8 del 2021 al 2022</vt:lpstr>
      <vt:lpstr>Ocupación de camas por COVID-19, hospitalización, Ecuador</vt:lpstr>
      <vt:lpstr>Ocupación de camas por COVID-19, cuidados intermedios adultos, Ecuador</vt:lpstr>
      <vt:lpstr>Ocupación de camas por COVID-19, UCI adultos, Ecuador</vt:lpstr>
      <vt:lpstr>Muertes generales nacionales en exceso, Ecuador 2020 - 28 de febrero de 2022</vt:lpstr>
      <vt:lpstr>Vacunómetro COVID-19 Reporte actualizado el 06 de marzo de 2022 </vt:lpstr>
      <vt:lpstr>Vacunómetro COVID-19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Valeria Heredia Torres</dc:creator>
  <cp:lastModifiedBy>Jessica Valeria Heredia Torres</cp:lastModifiedBy>
  <cp:revision>68</cp:revision>
  <cp:lastPrinted>2021-08-23T21:29:57Z</cp:lastPrinted>
  <dcterms:created xsi:type="dcterms:W3CDTF">2021-08-18T03:32:39Z</dcterms:created>
  <dcterms:modified xsi:type="dcterms:W3CDTF">2022-03-09T19:42:23Z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2021-08-18T00:00:00Z</vt:filetime>
  </property>
</Properties>
</file>