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80" r:id="rId2"/>
    <p:sldId id="284" r:id="rId3"/>
    <p:sldId id="334" r:id="rId4"/>
    <p:sldId id="290" r:id="rId5"/>
    <p:sldId id="332" r:id="rId6"/>
    <p:sldId id="299" r:id="rId7"/>
    <p:sldId id="336" r:id="rId8"/>
    <p:sldId id="296" r:id="rId9"/>
    <p:sldId id="327" r:id="rId10"/>
    <p:sldId id="339" r:id="rId11"/>
    <p:sldId id="335" r:id="rId12"/>
    <p:sldId id="323" r:id="rId13"/>
    <p:sldId id="322" r:id="rId14"/>
    <p:sldId id="315" r:id="rId15"/>
    <p:sldId id="317" r:id="rId16"/>
    <p:sldId id="321" r:id="rId17"/>
    <p:sldId id="316" r:id="rId18"/>
    <p:sldId id="326" r:id="rId19"/>
    <p:sldId id="320" r:id="rId20"/>
    <p:sldId id="318" r:id="rId21"/>
    <p:sldId id="319" r:id="rId22"/>
    <p:sldId id="337" r:id="rId23"/>
    <p:sldId id="331" r:id="rId24"/>
    <p:sldId id="311" r:id="rId25"/>
    <p:sldId id="328" r:id="rId26"/>
    <p:sldId id="330" r:id="rId27"/>
    <p:sldId id="333" r:id="rId28"/>
    <p:sldId id="342" r:id="rId29"/>
    <p:sldId id="338" r:id="rId30"/>
    <p:sldId id="306" r:id="rId31"/>
    <p:sldId id="286" r:id="rId32"/>
    <p:sldId id="289" r:id="rId33"/>
    <p:sldId id="291" r:id="rId34"/>
    <p:sldId id="340" r:id="rId35"/>
    <p:sldId id="341" r:id="rId36"/>
    <p:sldId id="293" r:id="rId37"/>
    <p:sldId id="294" r:id="rId38"/>
    <p:sldId id="343" r:id="rId39"/>
    <p:sldId id="287" r:id="rId40"/>
  </p:sldIdLst>
  <p:sldSz cx="14711363" cy="6858000"/>
  <p:notesSz cx="6807200" cy="9939338"/>
  <p:defaultTextStyle>
    <a:defPPr>
      <a:defRPr lang="es-EC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6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C60"/>
    <a:srgbClr val="262626"/>
    <a:srgbClr val="006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2" y="48"/>
      </p:cViewPr>
      <p:guideLst>
        <p:guide orient="horz" pos="2160"/>
        <p:guide pos="46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duran\Desktop\HPAS%202018%20AL%202021\4.%20A&#241;o%202021%20HPAS\Rendici&#243;n%20de%20cuentas%202020\Pedido%20informaci&#243;n\Gr&#225;fico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duran\Desktop\HPAS%202018%20AL%202021\4.%20A&#241;o%202021%20HPAS\Rendici&#243;n%20de%20cuentas%202020\Pedido%20informaci&#243;n\Gr&#225;ficos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.duran\Desktop\HPAS%202018%20AL%202021\4.%20A&#241;o%202021%20HPAS\6.%20Informes%20de%20gesti&#243;n\5.%20Informe%2031%20marzo%20A&#209;O%20COVID\Resumen_covid_2021_presentacion_anual.xls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duran\Desktop\HPAS%202018%20AL%202021\4.%20A&#241;o%202021%20HPAS\Rendici&#243;n%20de%20cuentas%202020\Pedido%20informaci&#243;n\Gr&#225;ficos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.duran\Desktop\HPAS%202018%20AL%202021\4.%20A&#241;o%202021%20HPAS\6.%20Informes%20de%20gesti&#243;n\5.%20Informe%2031%20marzo%20A&#209;O%20COVID\Resumen_covid_2021_presentacion_anual.xls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duran\Desktop\HPAS%202018%20AL%202021\4.%20A&#241;o%202021%20HPAS\Rendici&#243;n%20de%20cuentas%202020\Pedido%20informaci&#243;n\Gr&#225;fico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duran\Desktop\HPAS%202018%20AL%202021\4.%20A&#241;o%202021%20HPAS\Rendici&#243;n%20de%20cuentas%202020\Pedido%20informaci&#243;n\Gr&#225;fico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duran\Desktop\HPAS%202018%20AL%202021\4.%20A&#241;o%202021%20HPAS\Rendici&#243;n%20de%20cuentas%202020\Pedido%20informaci&#243;n\Gr&#225;ficos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duran\Desktop\HPAS%202018%20AL%202021\4.%20A&#241;o%202021%20HPAS\Rendici&#243;n%20de%20cuentas%202020\Pedido%20informaci&#243;n\Gr&#225;ficos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duran\Desktop\HPAS%202018%20AL%202021\4.%20A&#241;o%202021%20HPAS\Rendici&#243;n%20de%20cuentas%202020\Pedido%20informaci&#243;n\Gr&#225;ficos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duran\Desktop\HPAS%202018%20AL%202021\4.%20A&#241;o%202021%20HPAS\Rendici&#243;n%20de%20cuentas%202020\Pedido%20informaci&#243;n\Gr&#225;ficos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duran\Desktop\HPAS%202018%20AL%202021\4.%20A&#241;o%202021%20HPAS\Rendici&#243;n%20de%20cuentas%202020\Pedido%20informaci&#243;n\Gr&#225;ficos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a.duran\Desktop\HPAS%202018%20AL%202021\4.%20A&#241;o%202021%20HPAS\Rendici&#243;n%20de%20cuentas%202020\Pedido%20informaci&#243;n\Gr&#225;ficos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'presupuesto detalle'!$C$13:$C$18</c:f>
              <c:strCache>
                <c:ptCount val="6"/>
                <c:pt idx="0">
                  <c:v>Talento Humano</c:v>
                </c:pt>
                <c:pt idx="1">
                  <c:v>Dispositivos e Insumos Médicos</c:v>
                </c:pt>
                <c:pt idx="2">
                  <c:v>Gastos operativos</c:v>
                </c:pt>
                <c:pt idx="3">
                  <c:v>Medicamentos</c:v>
                </c:pt>
                <c:pt idx="4">
                  <c:v>Mantenimientos y repuestos equipos</c:v>
                </c:pt>
                <c:pt idx="5">
                  <c:v>Infraestructura</c:v>
                </c:pt>
              </c:strCache>
            </c:strRef>
          </c:cat>
          <c:val>
            <c:numRef>
              <c:f>'presupuesto detalle'!$D$13:$D$18</c:f>
              <c:numCache>
                <c:formatCode>0.0%</c:formatCode>
                <c:ptCount val="6"/>
                <c:pt idx="0">
                  <c:v>0.70646673863863896</c:v>
                </c:pt>
                <c:pt idx="1">
                  <c:v>0.11969820931412431</c:v>
                </c:pt>
                <c:pt idx="2">
                  <c:v>0.11876736842905966</c:v>
                </c:pt>
                <c:pt idx="3">
                  <c:v>4.1979581341347855E-2</c:v>
                </c:pt>
                <c:pt idx="4">
                  <c:v>8.1232315456036073E-3</c:v>
                </c:pt>
                <c:pt idx="5">
                  <c:v>4.9648707312256509E-3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7615072"/>
        <c:axId val="177615464"/>
      </c:barChart>
      <c:catAx>
        <c:axId val="17761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7615464"/>
        <c:crosses val="autoZero"/>
        <c:auto val="1"/>
        <c:lblAlgn val="ctr"/>
        <c:lblOffset val="100"/>
        <c:noMultiLvlLbl val="0"/>
      </c:catAx>
      <c:valAx>
        <c:axId val="17761546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7761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EC" sz="2400" b="1"/>
              <a:t>Atención Obstétrica: Partos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Partos!$D$3:$F$3</c:f>
              <c:strCache>
                <c:ptCount val="3"/>
                <c:pt idx="0">
                  <c:v>NORMAL</c:v>
                </c:pt>
                <c:pt idx="1">
                  <c:v> CESÁREA </c:v>
                </c:pt>
                <c:pt idx="2">
                  <c:v>COMPLICADO</c:v>
                </c:pt>
              </c:strCache>
            </c:strRef>
          </c:cat>
          <c:val>
            <c:numRef>
              <c:f>Partos!$D$4:$F$4</c:f>
              <c:numCache>
                <c:formatCode>General</c:formatCode>
                <c:ptCount val="3"/>
                <c:pt idx="0">
                  <c:v>540</c:v>
                </c:pt>
                <c:pt idx="1">
                  <c:v>409</c:v>
                </c:pt>
                <c:pt idx="2">
                  <c:v>158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42135592"/>
        <c:axId val="242135984"/>
      </c:barChart>
      <c:catAx>
        <c:axId val="24213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135984"/>
        <c:crosses val="autoZero"/>
        <c:auto val="1"/>
        <c:lblAlgn val="ctr"/>
        <c:lblOffset val="100"/>
        <c:noMultiLvlLbl val="0"/>
      </c:catAx>
      <c:valAx>
        <c:axId val="242135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213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S" dirty="0"/>
              <a:t>Número de camas Críticas HPAS </a:t>
            </a:r>
            <a:r>
              <a:rPr lang="es-ES" dirty="0" smtClean="0"/>
              <a:t>2020</a:t>
            </a:r>
          </a:p>
          <a:p>
            <a:pPr>
              <a:defRPr/>
            </a:pPr>
            <a:endParaRPr lang="es-ES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Camas críticas</c:v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249999999999997E-2"/>
                  <c:y val="-4.8758301185506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Dotacion!$A$3:$B$9</c:f>
              <c:multiLvlStrCache>
                <c:ptCount val="6"/>
                <c:lvl>
                  <c:pt idx="0">
                    <c:v>Marzo</c:v>
                  </c:pt>
                  <c:pt idx="1">
                    <c:v>Junio</c:v>
                  </c:pt>
                  <c:pt idx="2">
                    <c:v>Julio</c:v>
                  </c:pt>
                  <c:pt idx="3">
                    <c:v>Agosto</c:v>
                  </c:pt>
                  <c:pt idx="4">
                    <c:v>Octubre</c:v>
                  </c:pt>
                  <c:pt idx="5">
                    <c:v>Diciembre</c:v>
                  </c:pt>
                </c:lvl>
                <c:lvl>
                  <c:pt idx="0">
                    <c:v>2020</c:v>
                  </c:pt>
                  <c:pt idx="1">
                    <c:v>2020</c:v>
                  </c:pt>
                  <c:pt idx="2">
                    <c:v>2020</c:v>
                  </c:pt>
                  <c:pt idx="3">
                    <c:v>2020</c:v>
                  </c:pt>
                  <c:pt idx="4">
                    <c:v>2020</c:v>
                  </c:pt>
                  <c:pt idx="5">
                    <c:v>2020</c:v>
                  </c:pt>
                </c:lvl>
              </c:multiLvlStrCache>
            </c:multiLvlStrRef>
          </c:cat>
          <c:val>
            <c:numRef>
              <c:f>Dotacion!$C$3:$C$9</c:f>
              <c:numCache>
                <c:formatCode>General</c:formatCode>
                <c:ptCount val="6"/>
                <c:pt idx="0">
                  <c:v>19</c:v>
                </c:pt>
                <c:pt idx="1">
                  <c:v>33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  <c:pt idx="5">
                  <c:v>39</c:v>
                </c:pt>
              </c:numCache>
            </c:numRef>
          </c:val>
          <c:smooth val="0"/>
        </c:ser>
        <c:ser>
          <c:idx val="1"/>
          <c:order val="1"/>
          <c:tx>
            <c:v>Camas hospitalización</c:v>
          </c:tx>
          <c:marker>
            <c:symbol val="none"/>
          </c:marker>
          <c:dLbls>
            <c:dLbl>
              <c:idx val="0"/>
              <c:layout>
                <c:manualLayout>
                  <c:x val="2.6804461942257218E-3"/>
                  <c:y val="-3.1778611566171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Dotacion!$D$3:$D$9</c:f>
              <c:numCache>
                <c:formatCode>General</c:formatCode>
                <c:ptCount val="6"/>
                <c:pt idx="0">
                  <c:v>0</c:v>
                </c:pt>
                <c:pt idx="1">
                  <c:v>91</c:v>
                </c:pt>
                <c:pt idx="2">
                  <c:v>85</c:v>
                </c:pt>
                <c:pt idx="3">
                  <c:v>92</c:v>
                </c:pt>
                <c:pt idx="4">
                  <c:v>65</c:v>
                </c:pt>
                <c:pt idx="5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682640"/>
        <c:axId val="242683032"/>
      </c:lineChart>
      <c:catAx>
        <c:axId val="24268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242683032"/>
        <c:crosses val="autoZero"/>
        <c:auto val="1"/>
        <c:lblAlgn val="ctr"/>
        <c:lblOffset val="100"/>
        <c:noMultiLvlLbl val="0"/>
      </c:catAx>
      <c:valAx>
        <c:axId val="242683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268264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s-EC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EC" sz="2400" b="1"/>
              <a:t>ATENCIONES</a:t>
            </a:r>
            <a:r>
              <a:rPr lang="es-EC" sz="2400" b="1" baseline="0"/>
              <a:t> DURANTE LA PANDEMIA</a:t>
            </a:r>
          </a:p>
          <a:p>
            <a:pPr>
              <a:defRPr sz="2400" b="1"/>
            </a:pPr>
            <a:r>
              <a:rPr lang="es-EC" sz="2400" b="1"/>
              <a:t>Del 13 de marzo al 31 diciembre del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262626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COVID!$C$2:$G$2</c:f>
              <c:strCache>
                <c:ptCount val="5"/>
                <c:pt idx="0">
                  <c:v>Triage</c:v>
                </c:pt>
                <c:pt idx="1">
                  <c:v>Atenciones</c:v>
                </c:pt>
                <c:pt idx="2">
                  <c:v>Ingresos</c:v>
                </c:pt>
                <c:pt idx="3">
                  <c:v>Egresos</c:v>
                </c:pt>
                <c:pt idx="4">
                  <c:v>Fallecidos</c:v>
                </c:pt>
              </c:strCache>
            </c:strRef>
          </c:cat>
          <c:val>
            <c:numRef>
              <c:f>COVID!$C$3:$G$3</c:f>
              <c:numCache>
                <c:formatCode>_(* #,##0_);_(* \(#,##0\);_(* "-"??_);_(@_)</c:formatCode>
                <c:ptCount val="5"/>
                <c:pt idx="0">
                  <c:v>7459</c:v>
                </c:pt>
                <c:pt idx="1">
                  <c:v>3571</c:v>
                </c:pt>
                <c:pt idx="2">
                  <c:v>2327</c:v>
                </c:pt>
                <c:pt idx="3">
                  <c:v>2242</c:v>
                </c:pt>
                <c:pt idx="4">
                  <c:v>736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42839352"/>
        <c:axId val="242839744"/>
      </c:barChart>
      <c:catAx>
        <c:axId val="24283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839744"/>
        <c:crosses val="autoZero"/>
        <c:auto val="1"/>
        <c:lblAlgn val="ctr"/>
        <c:lblOffset val="100"/>
        <c:noMultiLvlLbl val="0"/>
      </c:catAx>
      <c:valAx>
        <c:axId val="242839744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42839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000" b="1"/>
              <a:t>EGRESOS</a:t>
            </a:r>
            <a:r>
              <a:rPr lang="es-ES" sz="2000" b="1" baseline="0"/>
              <a:t> - FALLECIDOS COVID 2020</a:t>
            </a:r>
            <a:endParaRPr lang="es-ES" sz="20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Egresos!$C$2</c:f>
              <c:strCache>
                <c:ptCount val="1"/>
                <c:pt idx="0">
                  <c:v>Egresos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Egresos!$A$3:$B$15</c:f>
              <c:multiLvlStrCache>
                <c:ptCount val="10"/>
                <c:lvl>
                  <c:pt idx="0">
                    <c:v>Marzo</c:v>
                  </c:pt>
                  <c:pt idx="1">
                    <c:v>Abril </c:v>
                  </c:pt>
                  <c:pt idx="2">
                    <c:v>Mayo</c:v>
                  </c:pt>
                  <c:pt idx="3">
                    <c:v>Junio</c:v>
                  </c:pt>
                  <c:pt idx="4">
                    <c:v>Julio</c:v>
                  </c:pt>
                  <c:pt idx="5">
                    <c:v>Agosto</c:v>
                  </c:pt>
                  <c:pt idx="6">
                    <c:v>Septiembre</c:v>
                  </c:pt>
                  <c:pt idx="7">
                    <c:v>Octubre</c:v>
                  </c:pt>
                  <c:pt idx="8">
                    <c:v>Noviembre</c:v>
                  </c:pt>
                  <c:pt idx="9">
                    <c:v>Diciembre</c:v>
                  </c:pt>
                </c:lvl>
                <c:lvl>
                  <c:pt idx="0">
                    <c:v>2020</c:v>
                  </c:pt>
                  <c:pt idx="1">
                    <c:v>2020</c:v>
                  </c:pt>
                  <c:pt idx="2">
                    <c:v>2020</c:v>
                  </c:pt>
                  <c:pt idx="3">
                    <c:v>2020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2020</c:v>
                  </c:pt>
                  <c:pt idx="7">
                    <c:v>2020</c:v>
                  </c:pt>
                  <c:pt idx="8">
                    <c:v>2020</c:v>
                  </c:pt>
                  <c:pt idx="9">
                    <c:v>2020</c:v>
                  </c:pt>
                </c:lvl>
              </c:multiLvlStrCache>
            </c:multiLvlStrRef>
          </c:cat>
          <c:val>
            <c:numRef>
              <c:f>Egresos!$C$3:$C$15</c:f>
              <c:numCache>
                <c:formatCode>General</c:formatCode>
                <c:ptCount val="10"/>
                <c:pt idx="0">
                  <c:v>39</c:v>
                </c:pt>
                <c:pt idx="1">
                  <c:v>131</c:v>
                </c:pt>
                <c:pt idx="2">
                  <c:v>232</c:v>
                </c:pt>
                <c:pt idx="3">
                  <c:v>251</c:v>
                </c:pt>
                <c:pt idx="4">
                  <c:v>337</c:v>
                </c:pt>
                <c:pt idx="5">
                  <c:v>322</c:v>
                </c:pt>
                <c:pt idx="6">
                  <c:v>267</c:v>
                </c:pt>
                <c:pt idx="7">
                  <c:v>234</c:v>
                </c:pt>
                <c:pt idx="8">
                  <c:v>231</c:v>
                </c:pt>
                <c:pt idx="9">
                  <c:v>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840528"/>
        <c:axId val="242840920"/>
      </c:barChart>
      <c:lineChart>
        <c:grouping val="standard"/>
        <c:varyColors val="0"/>
        <c:ser>
          <c:idx val="1"/>
          <c:order val="1"/>
          <c:tx>
            <c:strRef>
              <c:f>Egresos!$D$2</c:f>
              <c:strCache>
                <c:ptCount val="1"/>
                <c:pt idx="0">
                  <c:v>Fallecidos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831253754806546E-2"/>
                  <c:y val="6.454165693675856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1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Egresos!$A$3:$B$15</c:f>
              <c:multiLvlStrCache>
                <c:ptCount val="10"/>
                <c:lvl>
                  <c:pt idx="0">
                    <c:v>Marzo</c:v>
                  </c:pt>
                  <c:pt idx="1">
                    <c:v>Abril </c:v>
                  </c:pt>
                  <c:pt idx="2">
                    <c:v>Mayo</c:v>
                  </c:pt>
                  <c:pt idx="3">
                    <c:v>Junio</c:v>
                  </c:pt>
                  <c:pt idx="4">
                    <c:v>Julio</c:v>
                  </c:pt>
                  <c:pt idx="5">
                    <c:v>Agosto</c:v>
                  </c:pt>
                  <c:pt idx="6">
                    <c:v>Septiembre</c:v>
                  </c:pt>
                  <c:pt idx="7">
                    <c:v>Octubre</c:v>
                  </c:pt>
                  <c:pt idx="8">
                    <c:v>Noviembre</c:v>
                  </c:pt>
                  <c:pt idx="9">
                    <c:v>Diciembre</c:v>
                  </c:pt>
                </c:lvl>
                <c:lvl>
                  <c:pt idx="0">
                    <c:v>2020</c:v>
                  </c:pt>
                  <c:pt idx="1">
                    <c:v>2020</c:v>
                  </c:pt>
                  <c:pt idx="2">
                    <c:v>2020</c:v>
                  </c:pt>
                  <c:pt idx="3">
                    <c:v>2020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2020</c:v>
                  </c:pt>
                  <c:pt idx="7">
                    <c:v>2020</c:v>
                  </c:pt>
                  <c:pt idx="8">
                    <c:v>2020</c:v>
                  </c:pt>
                  <c:pt idx="9">
                    <c:v>2020</c:v>
                  </c:pt>
                </c:lvl>
              </c:multiLvlStrCache>
            </c:multiLvlStrRef>
          </c:cat>
          <c:val>
            <c:numRef>
              <c:f>Egresos!$D$3:$D$15</c:f>
              <c:numCache>
                <c:formatCode>General</c:formatCode>
                <c:ptCount val="10"/>
                <c:pt idx="0">
                  <c:v>15</c:v>
                </c:pt>
                <c:pt idx="1">
                  <c:v>46</c:v>
                </c:pt>
                <c:pt idx="2">
                  <c:v>66</c:v>
                </c:pt>
                <c:pt idx="3">
                  <c:v>91</c:v>
                </c:pt>
                <c:pt idx="4">
                  <c:v>139</c:v>
                </c:pt>
                <c:pt idx="5">
                  <c:v>117</c:v>
                </c:pt>
                <c:pt idx="6">
                  <c:v>82</c:v>
                </c:pt>
                <c:pt idx="7">
                  <c:v>67</c:v>
                </c:pt>
                <c:pt idx="8">
                  <c:v>64</c:v>
                </c:pt>
                <c:pt idx="9">
                  <c:v>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840528"/>
        <c:axId val="242840920"/>
      </c:lineChart>
      <c:catAx>
        <c:axId val="24284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840920"/>
        <c:crosses val="autoZero"/>
        <c:auto val="1"/>
        <c:lblAlgn val="ctr"/>
        <c:lblOffset val="100"/>
        <c:noMultiLvlLbl val="0"/>
      </c:catAx>
      <c:valAx>
        <c:axId val="242840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28405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/>
              <a:t>ATENCIONES RPIS 2020 NO COVID</a:t>
            </a:r>
            <a:endParaRPr lang="es-EC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Hoja1!$D$3</c:f>
              <c:strCache>
                <c:ptCount val="1"/>
                <c:pt idx="0">
                  <c:v>Transferencias recibidas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Hoja1!$C$4:$C$9</c:f>
              <c:strCache>
                <c:ptCount val="6"/>
                <c:pt idx="0">
                  <c:v>ECU911-CREU</c:v>
                </c:pt>
                <c:pt idx="1">
                  <c:v>MSP</c:v>
                </c:pt>
                <c:pt idx="2">
                  <c:v>IESS</c:v>
                </c:pt>
                <c:pt idx="3">
                  <c:v>ISSFA</c:v>
                </c:pt>
                <c:pt idx="4">
                  <c:v>ISSPOL</c:v>
                </c:pt>
                <c:pt idx="5">
                  <c:v>Red Privada 
Complementaria</c:v>
                </c:pt>
              </c:strCache>
            </c:strRef>
          </c:cat>
          <c:val>
            <c:numRef>
              <c:f>Hoja1!$D$4:$D$9</c:f>
              <c:numCache>
                <c:formatCode>General</c:formatCode>
                <c:ptCount val="6"/>
                <c:pt idx="0">
                  <c:v>89</c:v>
                </c:pt>
                <c:pt idx="1">
                  <c:v>88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Hoja1!$E$3</c:f>
              <c:strCache>
                <c:ptCount val="1"/>
                <c:pt idx="0">
                  <c:v>Transferencias realizadas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Hoja1!$C$4:$C$9</c:f>
              <c:strCache>
                <c:ptCount val="6"/>
                <c:pt idx="0">
                  <c:v>ECU911-CREU</c:v>
                </c:pt>
                <c:pt idx="1">
                  <c:v>MSP</c:v>
                </c:pt>
                <c:pt idx="2">
                  <c:v>IESS</c:v>
                </c:pt>
                <c:pt idx="3">
                  <c:v>ISSFA</c:v>
                </c:pt>
                <c:pt idx="4">
                  <c:v>ISSPOL</c:v>
                </c:pt>
                <c:pt idx="5">
                  <c:v>Red Privada 
Complementaria</c:v>
                </c:pt>
              </c:strCache>
            </c:strRef>
          </c:cat>
          <c:val>
            <c:numRef>
              <c:f>Hoja1!$E$4:$E$9</c:f>
              <c:numCache>
                <c:formatCode>General</c:formatCode>
                <c:ptCount val="6"/>
                <c:pt idx="0">
                  <c:v>125</c:v>
                </c:pt>
                <c:pt idx="1">
                  <c:v>0</c:v>
                </c:pt>
                <c:pt idx="2">
                  <c:v>20</c:v>
                </c:pt>
                <c:pt idx="3">
                  <c:v>1</c:v>
                </c:pt>
                <c:pt idx="4">
                  <c:v>1</c:v>
                </c:pt>
                <c:pt idx="5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242841704"/>
        <c:axId val="242842096"/>
        <c:axId val="0"/>
      </c:bar3DChart>
      <c:catAx>
        <c:axId val="24284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842096"/>
        <c:crosses val="autoZero"/>
        <c:auto val="1"/>
        <c:lblAlgn val="ctr"/>
        <c:lblOffset val="100"/>
        <c:noMultiLvlLbl val="0"/>
      </c:catAx>
      <c:valAx>
        <c:axId val="242842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2841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000" b="1"/>
              <a:t>ATENCIONES RPIS 2020 COVID</a:t>
            </a:r>
            <a:endParaRPr lang="es-EC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Hoja1!$D$25</c:f>
              <c:strCache>
                <c:ptCount val="1"/>
                <c:pt idx="0">
                  <c:v>Transferencias recibidas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Hoja1!$C$26:$C$31</c:f>
              <c:strCache>
                <c:ptCount val="6"/>
                <c:pt idx="0">
                  <c:v>ECU911-CREU</c:v>
                </c:pt>
                <c:pt idx="1">
                  <c:v>MSP</c:v>
                </c:pt>
                <c:pt idx="2">
                  <c:v>IESS</c:v>
                </c:pt>
                <c:pt idx="3">
                  <c:v>ISSFA</c:v>
                </c:pt>
                <c:pt idx="4">
                  <c:v>ISSPOL</c:v>
                </c:pt>
                <c:pt idx="5">
                  <c:v>Red Privada 
Complementaria - CAT</c:v>
                </c:pt>
              </c:strCache>
            </c:strRef>
          </c:cat>
          <c:val>
            <c:numRef>
              <c:f>Hoja1!$D$26:$D$31</c:f>
              <c:numCache>
                <c:formatCode>General</c:formatCode>
                <c:ptCount val="6"/>
                <c:pt idx="0">
                  <c:v>0</c:v>
                </c:pt>
                <c:pt idx="1">
                  <c:v>361</c:v>
                </c:pt>
                <c:pt idx="2">
                  <c:v>104</c:v>
                </c:pt>
                <c:pt idx="3">
                  <c:v>27</c:v>
                </c:pt>
                <c:pt idx="4">
                  <c:v>3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Hoja1!$E$25</c:f>
              <c:strCache>
                <c:ptCount val="1"/>
                <c:pt idx="0">
                  <c:v>Transferencias realizadas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Hoja1!$C$26:$C$31</c:f>
              <c:strCache>
                <c:ptCount val="6"/>
                <c:pt idx="0">
                  <c:v>ECU911-CREU</c:v>
                </c:pt>
                <c:pt idx="1">
                  <c:v>MSP</c:v>
                </c:pt>
                <c:pt idx="2">
                  <c:v>IESS</c:v>
                </c:pt>
                <c:pt idx="3">
                  <c:v>ISSFA</c:v>
                </c:pt>
                <c:pt idx="4">
                  <c:v>ISSPOL</c:v>
                </c:pt>
                <c:pt idx="5">
                  <c:v>Red Privada 
Complementaria - CAT</c:v>
                </c:pt>
              </c:strCache>
            </c:strRef>
          </c:cat>
          <c:val>
            <c:numRef>
              <c:f>Hoja1!$E$26:$E$31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244021312"/>
        <c:axId val="244021704"/>
        <c:axId val="0"/>
      </c:bar3DChart>
      <c:catAx>
        <c:axId val="24402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4021704"/>
        <c:crosses val="autoZero"/>
        <c:auto val="1"/>
        <c:lblAlgn val="ctr"/>
        <c:lblOffset val="100"/>
        <c:noMultiLvlLbl val="0"/>
      </c:catAx>
      <c:valAx>
        <c:axId val="244021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4021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Atenciones Consulta Externa 2020</a:t>
            </a:r>
          </a:p>
          <a:p>
            <a:pPr>
              <a:defRPr/>
            </a:pPr>
            <a:r>
              <a:rPr lang="es-EC"/>
              <a:t>por grupos de edad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dLbl>
              <c:idx val="6"/>
              <c:layout>
                <c:manualLayout>
                  <c:x val="-1.1884030277007168E-16"/>
                  <c:y val="-3.518099246197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CE!$B$3:$B$10</c:f>
              <c:strCache>
                <c:ptCount val="8"/>
                <c:pt idx="0">
                  <c:v>De 0 a 28 días</c:v>
                </c:pt>
                <c:pt idx="1">
                  <c:v>DE 1 A 11 MESES</c:v>
                </c:pt>
                <c:pt idx="2">
                  <c:v>DE 1 A 4 AÑOS</c:v>
                </c:pt>
                <c:pt idx="3">
                  <c:v>DE 5 A 9 AÑOS</c:v>
                </c:pt>
                <c:pt idx="4">
                  <c:v>DE 10 A 14 AÑOS</c:v>
                </c:pt>
                <c:pt idx="5">
                  <c:v>DE 15 A 19 AÑOS</c:v>
                </c:pt>
                <c:pt idx="6">
                  <c:v>DE 20 A 64 AÑOS</c:v>
                </c:pt>
                <c:pt idx="7">
                  <c:v>MAYOR A 65 AÑOS</c:v>
                </c:pt>
              </c:strCache>
            </c:strRef>
          </c:cat>
          <c:val>
            <c:numRef>
              <c:f>CE!$F$3:$F$10</c:f>
              <c:numCache>
                <c:formatCode>0.00%</c:formatCode>
                <c:ptCount val="8"/>
                <c:pt idx="0">
                  <c:v>1.7415431843674362E-3</c:v>
                </c:pt>
                <c:pt idx="1">
                  <c:v>3.2823661373162526E-2</c:v>
                </c:pt>
                <c:pt idx="2">
                  <c:v>2.6477359938603222E-2</c:v>
                </c:pt>
                <c:pt idx="3">
                  <c:v>1.5939547789125687E-2</c:v>
                </c:pt>
                <c:pt idx="4">
                  <c:v>1.8507586044040378E-2</c:v>
                </c:pt>
                <c:pt idx="5">
                  <c:v>4.7110219021193694E-2</c:v>
                </c:pt>
                <c:pt idx="6">
                  <c:v>0.64664383965995631</c:v>
                </c:pt>
                <c:pt idx="7">
                  <c:v>0.21075624298955073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80179760"/>
        <c:axId val="180180152"/>
      </c:barChart>
      <c:catAx>
        <c:axId val="180179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0180152"/>
        <c:crosses val="autoZero"/>
        <c:auto val="1"/>
        <c:lblAlgn val="ctr"/>
        <c:lblOffset val="100"/>
        <c:noMultiLvlLbl val="0"/>
      </c:catAx>
      <c:valAx>
        <c:axId val="18018015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8017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/>
              <a:t>por nacionalidad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3.9680785758133823E-2"/>
                  <c:y val="-8.855235923571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CE!$B$26:$B$31</c:f>
              <c:strCache>
                <c:ptCount val="6"/>
                <c:pt idx="0">
                  <c:v>Ecuato
riano</c:v>
                </c:pt>
                <c:pt idx="1">
                  <c:v>Vene
zolano</c:v>
                </c:pt>
                <c:pt idx="2">
                  <c:v>Otros</c:v>
                </c:pt>
                <c:pt idx="3">
                  <c:v>Colombiano</c:v>
                </c:pt>
                <c:pt idx="4">
                  <c:v>Cubano</c:v>
                </c:pt>
                <c:pt idx="5">
                  <c:v>Peruano</c:v>
                </c:pt>
              </c:strCache>
            </c:strRef>
          </c:cat>
          <c:val>
            <c:numRef>
              <c:f>CE!$D$26:$D$31</c:f>
              <c:numCache>
                <c:formatCode>0.00%</c:formatCode>
                <c:ptCount val="6"/>
                <c:pt idx="0">
                  <c:v>0.93287679319912631</c:v>
                </c:pt>
                <c:pt idx="1">
                  <c:v>4.3538579609185904E-2</c:v>
                </c:pt>
                <c:pt idx="2">
                  <c:v>1.3401027215301967E-2</c:v>
                </c:pt>
                <c:pt idx="3">
                  <c:v>8.5896451974732859E-3</c:v>
                </c:pt>
                <c:pt idx="4">
                  <c:v>1.1216718814569928E-3</c:v>
                </c:pt>
                <c:pt idx="5">
                  <c:v>4.7228289745557587E-4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0180544"/>
        <c:axId val="180180936"/>
      </c:lineChart>
      <c:catAx>
        <c:axId val="18018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0180936"/>
        <c:crosses val="autoZero"/>
        <c:auto val="1"/>
        <c:lblAlgn val="ctr"/>
        <c:lblOffset val="100"/>
        <c:noMultiLvlLbl val="0"/>
      </c:catAx>
      <c:valAx>
        <c:axId val="18018093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8018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chemeClr val="accent1">
          <a:lumMod val="40000"/>
          <a:lumOff val="60000"/>
        </a:schemeClr>
      </a:solidFill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EGRESOS HOSPITALARIOS 2020</a:t>
            </a:r>
          </a:p>
          <a:p>
            <a:pPr>
              <a:defRPr b="1"/>
            </a:pPr>
            <a:r>
              <a:rPr lang="es-EC" b="1"/>
              <a:t>POR GRUPO ETARIO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Hospitalización!$B$6:$B$14</c:f>
              <c:strCache>
                <c:ptCount val="9"/>
                <c:pt idx="0">
                  <c:v>MAYOR O IGUAL A 65</c:v>
                </c:pt>
                <c:pt idx="1">
                  <c:v>DE 40 A 64 AÑOS</c:v>
                </c:pt>
                <c:pt idx="2">
                  <c:v>DE 20 A 39 AÑOS</c:v>
                </c:pt>
                <c:pt idx="3">
                  <c:v>DE 15 A 19 AÑOS</c:v>
                </c:pt>
                <c:pt idx="4">
                  <c:v>DE 10 A 14 AÑOS</c:v>
                </c:pt>
                <c:pt idx="5">
                  <c:v>DE 5 A 9 AÑOS</c:v>
                </c:pt>
                <c:pt idx="6">
                  <c:v>DE 1 A 4 AÑOS</c:v>
                </c:pt>
                <c:pt idx="7">
                  <c:v>DE 1 A 11 MESES</c:v>
                </c:pt>
                <c:pt idx="8">
                  <c:v>RECIÉN NACIDO DE 0 A 28 DIAS</c:v>
                </c:pt>
              </c:strCache>
            </c:strRef>
          </c:cat>
          <c:val>
            <c:numRef>
              <c:f>Hospitalización!$F$6:$F$14</c:f>
              <c:numCache>
                <c:formatCode>0.0%</c:formatCode>
                <c:ptCount val="9"/>
                <c:pt idx="0">
                  <c:v>0.19211493484797862</c:v>
                </c:pt>
                <c:pt idx="1">
                  <c:v>0.29535583027063145</c:v>
                </c:pt>
                <c:pt idx="2">
                  <c:v>0.32459071166054126</c:v>
                </c:pt>
                <c:pt idx="3">
                  <c:v>5.1787504176411626E-2</c:v>
                </c:pt>
                <c:pt idx="4">
                  <c:v>3.1740728366187773E-3</c:v>
                </c:pt>
                <c:pt idx="5">
                  <c:v>2.8399599064483794E-3</c:v>
                </c:pt>
                <c:pt idx="6">
                  <c:v>1.7707985299031073E-2</c:v>
                </c:pt>
                <c:pt idx="7">
                  <c:v>1.5536251252923489E-2</c:v>
                </c:pt>
                <c:pt idx="8">
                  <c:v>9.6892749749415308E-2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181720"/>
        <c:axId val="180182112"/>
      </c:barChart>
      <c:catAx>
        <c:axId val="180181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0182112"/>
        <c:crosses val="autoZero"/>
        <c:auto val="1"/>
        <c:lblAlgn val="ctr"/>
        <c:lblOffset val="100"/>
        <c:noMultiLvlLbl val="0"/>
      </c:catAx>
      <c:valAx>
        <c:axId val="18018211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8018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POR GÉNERO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1593619750389147"/>
                  <c:y val="1.38888888888888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36828250255162"/>
                      <c:h val="0.2181421971444466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5400020873223813"/>
                  <c:y val="-6.48148148148148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00963935875115"/>
                      <c:h val="0.21814219714444666"/>
                    </c:manualLayout>
                  </c15:layout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Hospitalización!$C$5:$D$5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Hospitalización!$C$16:$D$16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EC" sz="1800" b="1"/>
              <a:t>ATENCIONES EMERGENCIA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4"/>
                </a:gs>
                <a:gs pos="100000">
                  <a:schemeClr val="accent4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262626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Emergencia!$B$5:$B$11</c:f>
              <c:strCache>
                <c:ptCount val="7"/>
                <c:pt idx="0">
                  <c:v>MEDICINA 
GENERAL</c:v>
                </c:pt>
                <c:pt idx="1">
                  <c:v>GINECO- 
OBSTÉTRICO</c:v>
                </c:pt>
                <c:pt idx="2">
                  <c:v>PEDIÁTRICO</c:v>
                </c:pt>
                <c:pt idx="3">
                  <c:v>PROCEDIMIENTOS</c:v>
                </c:pt>
                <c:pt idx="4">
                  <c:v>MEDICINA GENERAL 
COVID</c:v>
                </c:pt>
                <c:pt idx="5">
                  <c:v>PEDIÁTRICO 
COVID</c:v>
                </c:pt>
                <c:pt idx="6">
                  <c:v>GINECO- OBSTÉTRICO 
COVID</c:v>
                </c:pt>
              </c:strCache>
            </c:strRef>
          </c:cat>
          <c:val>
            <c:numRef>
              <c:f>Emergencia!$C$5:$C$11</c:f>
              <c:numCache>
                <c:formatCode>_(* #,##0_);_(* \(#,##0\);_(* "-"??_);_(@_)</c:formatCode>
                <c:ptCount val="7"/>
                <c:pt idx="0">
                  <c:v>6687</c:v>
                </c:pt>
                <c:pt idx="1">
                  <c:v>4152</c:v>
                </c:pt>
                <c:pt idx="2">
                  <c:v>2945</c:v>
                </c:pt>
                <c:pt idx="3">
                  <c:v>2664</c:v>
                </c:pt>
                <c:pt idx="4">
                  <c:v>3465</c:v>
                </c:pt>
                <c:pt idx="5">
                  <c:v>85</c:v>
                </c:pt>
                <c:pt idx="6">
                  <c:v>21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41467184"/>
        <c:axId val="241467576"/>
      </c:barChart>
      <c:catAx>
        <c:axId val="24146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1467576"/>
        <c:crosses val="autoZero"/>
        <c:auto val="1"/>
        <c:lblAlgn val="ctr"/>
        <c:lblOffset val="100"/>
        <c:noMultiLvlLbl val="0"/>
      </c:catAx>
      <c:valAx>
        <c:axId val="24146757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4146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ATENCIONES EMERGENCIA 2020 </a:t>
            </a:r>
          </a:p>
          <a:p>
            <a:pPr>
              <a:defRPr b="1"/>
            </a:pPr>
            <a:r>
              <a:rPr lang="es-EC" b="1"/>
              <a:t>POR GRUPO ETARIO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5"/>
              <c:layout>
                <c:manualLayout>
                  <c:x val="-8.8650166101891647E-3"/>
                  <c:y val="-4.82603582621889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Emergencia!$B$40:$B$47</c:f>
              <c:strCache>
                <c:ptCount val="8"/>
                <c:pt idx="0">
                  <c:v>0 a 28 días</c:v>
                </c:pt>
                <c:pt idx="1">
                  <c:v>1 año a 4 años</c:v>
                </c:pt>
                <c:pt idx="2">
                  <c:v>5 años a 9 años</c:v>
                </c:pt>
                <c:pt idx="3">
                  <c:v>Adolescencia 10 años a 14 años</c:v>
                </c:pt>
                <c:pt idx="4">
                  <c:v>Adolescencia 15 años a 19 años</c:v>
                </c:pt>
                <c:pt idx="5">
                  <c:v>Adulto joven 20 años a 39 años</c:v>
                </c:pt>
                <c:pt idx="6">
                  <c:v>Adulto 40 años a 64 años</c:v>
                </c:pt>
                <c:pt idx="7">
                  <c:v>Adulto mayor más de 65 años</c:v>
                </c:pt>
              </c:strCache>
            </c:strRef>
          </c:cat>
          <c:val>
            <c:numRef>
              <c:f>Emergencia!$F$40:$F$47</c:f>
              <c:numCache>
                <c:formatCode>0.0%</c:formatCode>
                <c:ptCount val="8"/>
                <c:pt idx="0">
                  <c:v>4.7604775463309858E-2</c:v>
                </c:pt>
                <c:pt idx="1">
                  <c:v>5.2999650332184428E-2</c:v>
                </c:pt>
                <c:pt idx="2">
                  <c:v>2.4127079274689045E-2</c:v>
                </c:pt>
                <c:pt idx="3">
                  <c:v>2.4127079274689045E-2</c:v>
                </c:pt>
                <c:pt idx="4">
                  <c:v>7.3180478545381886E-2</c:v>
                </c:pt>
                <c:pt idx="5">
                  <c:v>0.42199910085418851</c:v>
                </c:pt>
                <c:pt idx="6">
                  <c:v>0.23837354513212447</c:v>
                </c:pt>
                <c:pt idx="7">
                  <c:v>0.11758829112343273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1468360"/>
        <c:axId val="241468752"/>
      </c:barChart>
      <c:catAx>
        <c:axId val="241468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1468752"/>
        <c:crosses val="autoZero"/>
        <c:auto val="1"/>
        <c:lblAlgn val="ctr"/>
        <c:lblOffset val="100"/>
        <c:noMultiLvlLbl val="0"/>
      </c:catAx>
      <c:valAx>
        <c:axId val="24146875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41468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/>
              <a:t>POR GÉNERO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748537971438551"/>
                  <c:y val="-4.16666666666667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385964465949149"/>
                  <c:y val="4.629629629629671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Emergencia!$C$39:$D$39</c:f>
              <c:strCache>
                <c:ptCount val="2"/>
                <c:pt idx="0">
                  <c:v>MUJER</c:v>
                </c:pt>
                <c:pt idx="1">
                  <c:v>HOMBRE</c:v>
                </c:pt>
              </c:strCache>
            </c:strRef>
          </c:cat>
          <c:val>
            <c:numRef>
              <c:f>Emergencia!$C$49:$D$49</c:f>
              <c:numCache>
                <c:formatCode>0%</c:formatCode>
                <c:ptCount val="2"/>
                <c:pt idx="0">
                  <c:v>0.6046256056746091</c:v>
                </c:pt>
                <c:pt idx="1">
                  <c:v>0.3953743943253909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000" b="1"/>
              <a:t>PROCEDIMIENTOS QUIRÚRGICOS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No. procedimientos</c:v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262626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quirúrgico!$B$2:$B$12</c:f>
              <c:strCache>
                <c:ptCount val="11"/>
                <c:pt idx="0">
                  <c:v>OBSTETRICIA</c:v>
                </c:pt>
                <c:pt idx="1">
                  <c:v>CIRUGÍA GENERAL</c:v>
                </c:pt>
                <c:pt idx="2">
                  <c:v>TRAUMATOLOGÍA</c:v>
                </c:pt>
                <c:pt idx="3">
                  <c:v>MAXILOFACIAL</c:v>
                </c:pt>
                <c:pt idx="4">
                  <c:v>OFTALMOLOGÍA</c:v>
                </c:pt>
                <c:pt idx="5">
                  <c:v>GINECOLOGÍA</c:v>
                </c:pt>
                <c:pt idx="6">
                  <c:v>UROLOGÍA</c:v>
                </c:pt>
                <c:pt idx="7">
                  <c:v>CIRUGÍA VASCULAR</c:v>
                </c:pt>
                <c:pt idx="8">
                  <c:v>CIRUGÍA PLASTICA</c:v>
                </c:pt>
                <c:pt idx="9">
                  <c:v>OTORRINOLARINGOLOGÍA</c:v>
                </c:pt>
                <c:pt idx="10">
                  <c:v>NEUROCIRUGÍA</c:v>
                </c:pt>
              </c:strCache>
            </c:strRef>
          </c:cat>
          <c:val>
            <c:numRef>
              <c:f>quirúrgico!$C$2:$C$12</c:f>
              <c:numCache>
                <c:formatCode>_(* #,##0_);_(* \(#,##0\);_(* "-"??_);_(@_)</c:formatCode>
                <c:ptCount val="11"/>
                <c:pt idx="0">
                  <c:v>603</c:v>
                </c:pt>
                <c:pt idx="1">
                  <c:v>541</c:v>
                </c:pt>
                <c:pt idx="2">
                  <c:v>431</c:v>
                </c:pt>
                <c:pt idx="3">
                  <c:v>265</c:v>
                </c:pt>
                <c:pt idx="4">
                  <c:v>115</c:v>
                </c:pt>
                <c:pt idx="5">
                  <c:v>98</c:v>
                </c:pt>
                <c:pt idx="6">
                  <c:v>72</c:v>
                </c:pt>
                <c:pt idx="7">
                  <c:v>55</c:v>
                </c:pt>
                <c:pt idx="8">
                  <c:v>52</c:v>
                </c:pt>
                <c:pt idx="9">
                  <c:v>41</c:v>
                </c:pt>
                <c:pt idx="10">
                  <c:v>11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41469928"/>
        <c:axId val="241470320"/>
      </c:barChart>
      <c:catAx>
        <c:axId val="24146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1470320"/>
        <c:crosses val="autoZero"/>
        <c:auto val="1"/>
        <c:lblAlgn val="ctr"/>
        <c:lblOffset val="100"/>
        <c:noMultiLvlLbl val="0"/>
      </c:catAx>
      <c:valAx>
        <c:axId val="241470320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41469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100"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373D8-2875-4B30-A53F-A87704BC290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42B04595-2608-4F1A-B1EB-A78E1F10C5E2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C" sz="4400" b="1" dirty="0" smtClean="0"/>
            <a:t>2020</a:t>
          </a:r>
          <a:endParaRPr lang="es-EC" sz="4400" b="1" dirty="0"/>
        </a:p>
      </dgm:t>
    </dgm:pt>
    <dgm:pt modelId="{E6125254-EF77-452F-8691-CC760CCDB3FE}" type="parTrans" cxnId="{BA224691-9139-4B37-8552-9E6702977B7E}">
      <dgm:prSet/>
      <dgm:spPr/>
      <dgm:t>
        <a:bodyPr/>
        <a:lstStyle/>
        <a:p>
          <a:endParaRPr lang="es-EC" sz="2000"/>
        </a:p>
      </dgm:t>
    </dgm:pt>
    <dgm:pt modelId="{1E00E121-B83E-466D-9DD6-A0AEB73C2C94}" type="sibTrans" cxnId="{BA224691-9139-4B37-8552-9E6702977B7E}">
      <dgm:prSet/>
      <dgm:spPr/>
      <dgm:t>
        <a:bodyPr/>
        <a:lstStyle/>
        <a:p>
          <a:endParaRPr lang="es-EC" sz="2000"/>
        </a:p>
      </dgm:t>
    </dgm:pt>
    <dgm:pt modelId="{607C105C-EDB9-42BD-809D-6B092D90CA44}">
      <dgm:prSet phldrT="[Texto]" custT="1"/>
      <dgm:spPr/>
      <dgm:t>
        <a:bodyPr/>
        <a:lstStyle/>
        <a:p>
          <a:r>
            <a:rPr lang="es-EC" sz="2000" dirty="0" smtClean="0"/>
            <a:t>29 Febrero el Hospital activa Plan de Contingencia </a:t>
          </a:r>
          <a:endParaRPr lang="es-EC" sz="2000" dirty="0"/>
        </a:p>
      </dgm:t>
    </dgm:pt>
    <dgm:pt modelId="{C3C6CD47-A967-4D10-8C94-9C98BC1ED70E}" type="parTrans" cxnId="{FF33BF94-35EE-455F-8BBD-AEA4B868B539}">
      <dgm:prSet/>
      <dgm:spPr/>
      <dgm:t>
        <a:bodyPr/>
        <a:lstStyle/>
        <a:p>
          <a:endParaRPr lang="es-EC" sz="2000"/>
        </a:p>
      </dgm:t>
    </dgm:pt>
    <dgm:pt modelId="{0789AB5E-99AA-44B0-921E-BA93E16E5230}" type="sibTrans" cxnId="{FF33BF94-35EE-455F-8BBD-AEA4B868B539}">
      <dgm:prSet/>
      <dgm:spPr/>
      <dgm:t>
        <a:bodyPr/>
        <a:lstStyle/>
        <a:p>
          <a:endParaRPr lang="es-EC" sz="2000"/>
        </a:p>
      </dgm:t>
    </dgm:pt>
    <dgm:pt modelId="{A49A0B12-BE31-4838-A615-7707FC10054D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C" sz="2000" dirty="0" smtClean="0"/>
            <a:t>Primeras semanas de Marzo se realiza intervenciones de infraestructura en Emergencia</a:t>
          </a:r>
          <a:endParaRPr lang="es-EC" sz="2000" dirty="0"/>
        </a:p>
      </dgm:t>
    </dgm:pt>
    <dgm:pt modelId="{A64D3A8C-B101-42B0-A129-75D2C51160B4}" type="parTrans" cxnId="{96E22365-529B-4878-91A1-8ACB509B4E8C}">
      <dgm:prSet/>
      <dgm:spPr/>
      <dgm:t>
        <a:bodyPr/>
        <a:lstStyle/>
        <a:p>
          <a:endParaRPr lang="es-EC" sz="2000"/>
        </a:p>
      </dgm:t>
    </dgm:pt>
    <dgm:pt modelId="{822CA1F9-DAAB-421C-A18D-0CE110FBE9A1}" type="sibTrans" cxnId="{96E22365-529B-4878-91A1-8ACB509B4E8C}">
      <dgm:prSet/>
      <dgm:spPr/>
      <dgm:t>
        <a:bodyPr/>
        <a:lstStyle/>
        <a:p>
          <a:endParaRPr lang="es-EC" sz="2000"/>
        </a:p>
      </dgm:t>
    </dgm:pt>
    <dgm:pt modelId="{AF4AC111-62BF-49EE-BAA8-DED719EB7D95}">
      <dgm:prSet phldrT="[Texto]" custT="1"/>
      <dgm:spPr/>
      <dgm:t>
        <a:bodyPr/>
        <a:lstStyle/>
        <a:p>
          <a:r>
            <a:rPr lang="es-EC" sz="2000" dirty="0" smtClean="0"/>
            <a:t>27 Marzo se declaró Hospital Principal de atención pacientes COVID – Zona 9</a:t>
          </a:r>
          <a:endParaRPr lang="es-EC" sz="2000" dirty="0"/>
        </a:p>
      </dgm:t>
    </dgm:pt>
    <dgm:pt modelId="{C3F4C5B7-3FA2-444A-9C57-65D9FCECFCD6}" type="parTrans" cxnId="{33CA15E9-10DC-4028-9424-C70E3DF2F437}">
      <dgm:prSet/>
      <dgm:spPr/>
      <dgm:t>
        <a:bodyPr/>
        <a:lstStyle/>
        <a:p>
          <a:endParaRPr lang="es-EC" sz="2000"/>
        </a:p>
      </dgm:t>
    </dgm:pt>
    <dgm:pt modelId="{78A0E2B4-127B-42CD-8649-2FB6844C6979}" type="sibTrans" cxnId="{33CA15E9-10DC-4028-9424-C70E3DF2F437}">
      <dgm:prSet/>
      <dgm:spPr/>
      <dgm:t>
        <a:bodyPr/>
        <a:lstStyle/>
        <a:p>
          <a:endParaRPr lang="es-EC" sz="2000"/>
        </a:p>
      </dgm:t>
    </dgm:pt>
    <dgm:pt modelId="{61DFA76B-018F-4909-B433-960E751949EE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C" sz="2000" dirty="0" smtClean="0"/>
            <a:t>Se suspende atención en Consulta Externa, y Edificio Hospitalización se habilita para atención exclusiva de COVID</a:t>
          </a:r>
          <a:endParaRPr lang="es-EC" sz="2000" dirty="0"/>
        </a:p>
      </dgm:t>
    </dgm:pt>
    <dgm:pt modelId="{13277030-F213-4AB1-82B7-F7B3E7A5D2EF}" type="parTrans" cxnId="{D4689063-1894-44BC-914F-4ABF79E2910E}">
      <dgm:prSet/>
      <dgm:spPr/>
      <dgm:t>
        <a:bodyPr/>
        <a:lstStyle/>
        <a:p>
          <a:endParaRPr lang="es-EC" sz="2000"/>
        </a:p>
      </dgm:t>
    </dgm:pt>
    <dgm:pt modelId="{0D46D081-B670-4B01-ABDC-BF6A08B3D78A}" type="sibTrans" cxnId="{D4689063-1894-44BC-914F-4ABF79E2910E}">
      <dgm:prSet/>
      <dgm:spPr/>
      <dgm:t>
        <a:bodyPr/>
        <a:lstStyle/>
        <a:p>
          <a:endParaRPr lang="es-EC" sz="2000"/>
        </a:p>
      </dgm:t>
    </dgm:pt>
    <dgm:pt modelId="{C0FB1204-62CA-4687-AC44-6899CE9EEAC9}">
      <dgm:prSet phldrT="[Texto]" custT="1"/>
      <dgm:spPr/>
      <dgm:t>
        <a:bodyPr/>
        <a:lstStyle/>
        <a:p>
          <a:r>
            <a:rPr lang="es-EC" sz="2000" dirty="0" smtClean="0"/>
            <a:t>16 de Marzo Emergencia se hace exclusiva para síntomas respiratorios, 19 camas</a:t>
          </a:r>
          <a:endParaRPr lang="es-EC" sz="2000" dirty="0"/>
        </a:p>
      </dgm:t>
    </dgm:pt>
    <dgm:pt modelId="{0D3E323B-1067-48EF-921F-3C4A115C07E8}" type="sibTrans" cxnId="{09F4E19E-D93D-4536-8DE8-00945492E554}">
      <dgm:prSet/>
      <dgm:spPr/>
      <dgm:t>
        <a:bodyPr/>
        <a:lstStyle/>
        <a:p>
          <a:endParaRPr lang="es-EC" sz="2000"/>
        </a:p>
      </dgm:t>
    </dgm:pt>
    <dgm:pt modelId="{AE3B8FE6-8F09-4A97-9F55-79707A95E4A3}" type="parTrans" cxnId="{09F4E19E-D93D-4536-8DE8-00945492E554}">
      <dgm:prSet/>
      <dgm:spPr/>
      <dgm:t>
        <a:bodyPr/>
        <a:lstStyle/>
        <a:p>
          <a:endParaRPr lang="es-EC" sz="2000"/>
        </a:p>
      </dgm:t>
    </dgm:pt>
    <dgm:pt modelId="{B61BE056-FAFA-42C2-9D0B-168D558C5E4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C" sz="2000" dirty="0" smtClean="0"/>
            <a:t>Con el incremento de la demanda se habilitaron más áreas COVID (Ginecología) y se instaló en Mayo el Hospital Móvil 2</a:t>
          </a:r>
          <a:endParaRPr lang="es-EC" sz="2000" dirty="0"/>
        </a:p>
      </dgm:t>
    </dgm:pt>
    <dgm:pt modelId="{9E28813F-1A90-4F4A-8B98-5B17203BB64E}" type="parTrans" cxnId="{F4A2C653-FFC5-4FEA-91A9-291F613BF378}">
      <dgm:prSet/>
      <dgm:spPr/>
      <dgm:t>
        <a:bodyPr/>
        <a:lstStyle/>
        <a:p>
          <a:endParaRPr lang="es-EC" sz="2000"/>
        </a:p>
      </dgm:t>
    </dgm:pt>
    <dgm:pt modelId="{12D19B51-DD0F-463C-BBE2-0E949591820E}" type="sibTrans" cxnId="{F4A2C653-FFC5-4FEA-91A9-291F613BF378}">
      <dgm:prSet/>
      <dgm:spPr/>
      <dgm:t>
        <a:bodyPr/>
        <a:lstStyle/>
        <a:p>
          <a:endParaRPr lang="es-EC" sz="2000"/>
        </a:p>
      </dgm:t>
    </dgm:pt>
    <dgm:pt modelId="{B9076ED1-D4F4-400E-B8D8-E2F5E8E189AF}" type="pres">
      <dgm:prSet presAssocID="{B08373D8-2875-4B30-A53F-A87704BC29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0F65988-98FE-4DA5-8E8F-A520ABF39E0D}" type="pres">
      <dgm:prSet presAssocID="{42B04595-2608-4F1A-B1EB-A78E1F10C5E2}" presName="centerShape" presStyleLbl="node0" presStyleIdx="0" presStyleCnt="1" custScaleX="68346" custScaleY="66278"/>
      <dgm:spPr/>
      <dgm:t>
        <a:bodyPr/>
        <a:lstStyle/>
        <a:p>
          <a:endParaRPr lang="es-EC"/>
        </a:p>
      </dgm:t>
    </dgm:pt>
    <dgm:pt modelId="{9C48D150-D808-487C-83EF-2217C57BE64D}" type="pres">
      <dgm:prSet presAssocID="{C3C6CD47-A967-4D10-8C94-9C98BC1ED70E}" presName="parTrans" presStyleLbl="bgSibTrans2D1" presStyleIdx="0" presStyleCnt="6"/>
      <dgm:spPr/>
      <dgm:t>
        <a:bodyPr/>
        <a:lstStyle/>
        <a:p>
          <a:endParaRPr lang="es-EC"/>
        </a:p>
      </dgm:t>
    </dgm:pt>
    <dgm:pt modelId="{EC1F9CB1-9EF8-406D-9B7C-C459ED625A11}" type="pres">
      <dgm:prSet presAssocID="{607C105C-EDB9-42BD-809D-6B092D90CA44}" presName="node" presStyleLbl="node1" presStyleIdx="0" presStyleCnt="6" custScaleX="1375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A7DA90-EA6B-4E0D-B89E-06EF45C3771C}" type="pres">
      <dgm:prSet presAssocID="{A64D3A8C-B101-42B0-A129-75D2C51160B4}" presName="parTrans" presStyleLbl="bgSibTrans2D1" presStyleIdx="1" presStyleCnt="6"/>
      <dgm:spPr/>
      <dgm:t>
        <a:bodyPr/>
        <a:lstStyle/>
        <a:p>
          <a:endParaRPr lang="es-EC"/>
        </a:p>
      </dgm:t>
    </dgm:pt>
    <dgm:pt modelId="{7C8FAD23-1AEB-4BE6-8757-3863231F45E6}" type="pres">
      <dgm:prSet presAssocID="{A49A0B12-BE31-4838-A615-7707FC10054D}" presName="node" presStyleLbl="node1" presStyleIdx="1" presStyleCnt="6" custScaleX="178312" custRadScaleRad="111947" custRadScaleInc="-252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174B59-650E-4297-89D5-3E07EE9DF8EC}" type="pres">
      <dgm:prSet presAssocID="{AE3B8FE6-8F09-4A97-9F55-79707A95E4A3}" presName="parTrans" presStyleLbl="bgSibTrans2D1" presStyleIdx="2" presStyleCnt="6"/>
      <dgm:spPr/>
      <dgm:t>
        <a:bodyPr/>
        <a:lstStyle/>
        <a:p>
          <a:endParaRPr lang="es-EC"/>
        </a:p>
      </dgm:t>
    </dgm:pt>
    <dgm:pt modelId="{F46654FB-B190-4780-95D9-D73D01A7FC76}" type="pres">
      <dgm:prSet presAssocID="{C0FB1204-62CA-4687-AC44-6899CE9EEAC9}" presName="node" presStyleLbl="node1" presStyleIdx="2" presStyleCnt="6" custScaleX="167468" custRadScaleRad="103097" custRadScaleInc="-191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71A07E-2745-4C79-A8F7-1A64CDABE843}" type="pres">
      <dgm:prSet presAssocID="{13277030-F213-4AB1-82B7-F7B3E7A5D2EF}" presName="parTrans" presStyleLbl="bgSibTrans2D1" presStyleIdx="3" presStyleCnt="6"/>
      <dgm:spPr/>
      <dgm:t>
        <a:bodyPr/>
        <a:lstStyle/>
        <a:p>
          <a:endParaRPr lang="es-EC"/>
        </a:p>
      </dgm:t>
    </dgm:pt>
    <dgm:pt modelId="{622E9AC7-C8BC-4CBF-A22F-7FAA39E10A85}" type="pres">
      <dgm:prSet presAssocID="{61DFA76B-018F-4909-B433-960E751949EE}" presName="node" presStyleLbl="node1" presStyleIdx="3" presStyleCnt="6" custScaleX="159866" custRadScaleRad="105378" custRadScaleInc="280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2F9BB9-EB67-48B2-A430-3B90B88ED607}" type="pres">
      <dgm:prSet presAssocID="{C3F4C5B7-3FA2-444A-9C57-65D9FCECFCD6}" presName="parTrans" presStyleLbl="bgSibTrans2D1" presStyleIdx="4" presStyleCnt="6"/>
      <dgm:spPr/>
      <dgm:t>
        <a:bodyPr/>
        <a:lstStyle/>
        <a:p>
          <a:endParaRPr lang="es-EC"/>
        </a:p>
      </dgm:t>
    </dgm:pt>
    <dgm:pt modelId="{801AEFF9-0884-48EB-92A9-44228AC9FD4F}" type="pres">
      <dgm:prSet presAssocID="{AF4AC111-62BF-49EE-BAA8-DED719EB7D95}" presName="node" presStyleLbl="node1" presStyleIdx="4" presStyleCnt="6" custScaleX="192648" custRadScaleRad="117785" custRadScaleInc="335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F33C96-6BE8-4F1D-B31A-25806E3DD8F4}" type="pres">
      <dgm:prSet presAssocID="{9E28813F-1A90-4F4A-8B98-5B17203BB64E}" presName="parTrans" presStyleLbl="bgSibTrans2D1" presStyleIdx="5" presStyleCnt="6"/>
      <dgm:spPr/>
      <dgm:t>
        <a:bodyPr/>
        <a:lstStyle/>
        <a:p>
          <a:endParaRPr lang="es-EC"/>
        </a:p>
      </dgm:t>
    </dgm:pt>
    <dgm:pt modelId="{1096D72D-1BB1-4CFC-B3B0-3636121FDF9F}" type="pres">
      <dgm:prSet presAssocID="{B61BE056-FAFA-42C2-9D0B-168D558C5E49}" presName="node" presStyleLbl="node1" presStyleIdx="5" presStyleCnt="6" custScaleX="185132" custScaleY="113035" custRadScaleRad="98173" custRadScaleInc="-7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D42453E-BCC3-483E-A56F-6FAA2C843B6B}" type="presOf" srcId="{13277030-F213-4AB1-82B7-F7B3E7A5D2EF}" destId="{FB71A07E-2745-4C79-A8F7-1A64CDABE843}" srcOrd="0" destOrd="0" presId="urn:microsoft.com/office/officeart/2005/8/layout/radial4"/>
    <dgm:cxn modelId="{EE96D388-7256-4998-9D39-3F15E0186550}" type="presOf" srcId="{AF4AC111-62BF-49EE-BAA8-DED719EB7D95}" destId="{801AEFF9-0884-48EB-92A9-44228AC9FD4F}" srcOrd="0" destOrd="0" presId="urn:microsoft.com/office/officeart/2005/8/layout/radial4"/>
    <dgm:cxn modelId="{F5AA6CFB-3EC1-4ECD-A0EC-C724AA8CDEB8}" type="presOf" srcId="{61DFA76B-018F-4909-B433-960E751949EE}" destId="{622E9AC7-C8BC-4CBF-A22F-7FAA39E10A85}" srcOrd="0" destOrd="0" presId="urn:microsoft.com/office/officeart/2005/8/layout/radial4"/>
    <dgm:cxn modelId="{D3564822-2F81-4120-89C3-E6A6DAE0EAC4}" type="presOf" srcId="{A49A0B12-BE31-4838-A615-7707FC10054D}" destId="{7C8FAD23-1AEB-4BE6-8757-3863231F45E6}" srcOrd="0" destOrd="0" presId="urn:microsoft.com/office/officeart/2005/8/layout/radial4"/>
    <dgm:cxn modelId="{09F4E19E-D93D-4536-8DE8-00945492E554}" srcId="{42B04595-2608-4F1A-B1EB-A78E1F10C5E2}" destId="{C0FB1204-62CA-4687-AC44-6899CE9EEAC9}" srcOrd="2" destOrd="0" parTransId="{AE3B8FE6-8F09-4A97-9F55-79707A95E4A3}" sibTransId="{0D3E323B-1067-48EF-921F-3C4A115C07E8}"/>
    <dgm:cxn modelId="{ABA2F76B-CE5E-4711-BA7F-1D9FA4D75D50}" type="presOf" srcId="{AE3B8FE6-8F09-4A97-9F55-79707A95E4A3}" destId="{A1174B59-650E-4297-89D5-3E07EE9DF8EC}" srcOrd="0" destOrd="0" presId="urn:microsoft.com/office/officeart/2005/8/layout/radial4"/>
    <dgm:cxn modelId="{544154CE-A5BE-4734-B02F-283D8B2DFDC7}" type="presOf" srcId="{B61BE056-FAFA-42C2-9D0B-168D558C5E49}" destId="{1096D72D-1BB1-4CFC-B3B0-3636121FDF9F}" srcOrd="0" destOrd="0" presId="urn:microsoft.com/office/officeart/2005/8/layout/radial4"/>
    <dgm:cxn modelId="{B6EDFE57-5826-4A57-94FC-3DEE48FA4E58}" type="presOf" srcId="{A64D3A8C-B101-42B0-A129-75D2C51160B4}" destId="{AFA7DA90-EA6B-4E0D-B89E-06EF45C3771C}" srcOrd="0" destOrd="0" presId="urn:microsoft.com/office/officeart/2005/8/layout/radial4"/>
    <dgm:cxn modelId="{F4A2C653-FFC5-4FEA-91A9-291F613BF378}" srcId="{42B04595-2608-4F1A-B1EB-A78E1F10C5E2}" destId="{B61BE056-FAFA-42C2-9D0B-168D558C5E49}" srcOrd="5" destOrd="0" parTransId="{9E28813F-1A90-4F4A-8B98-5B17203BB64E}" sibTransId="{12D19B51-DD0F-463C-BBE2-0E949591820E}"/>
    <dgm:cxn modelId="{286675A5-A3E8-4F74-91B0-0200EABB336E}" type="presOf" srcId="{607C105C-EDB9-42BD-809D-6B092D90CA44}" destId="{EC1F9CB1-9EF8-406D-9B7C-C459ED625A11}" srcOrd="0" destOrd="0" presId="urn:microsoft.com/office/officeart/2005/8/layout/radial4"/>
    <dgm:cxn modelId="{1D4FAFF3-2564-4EAD-B0ED-0589C6C6B0FC}" type="presOf" srcId="{42B04595-2608-4F1A-B1EB-A78E1F10C5E2}" destId="{10F65988-98FE-4DA5-8E8F-A520ABF39E0D}" srcOrd="0" destOrd="0" presId="urn:microsoft.com/office/officeart/2005/8/layout/radial4"/>
    <dgm:cxn modelId="{4DAA99B0-3E9C-462A-B026-8E2589531C75}" type="presOf" srcId="{B08373D8-2875-4B30-A53F-A87704BC2907}" destId="{B9076ED1-D4F4-400E-B8D8-E2F5E8E189AF}" srcOrd="0" destOrd="0" presId="urn:microsoft.com/office/officeart/2005/8/layout/radial4"/>
    <dgm:cxn modelId="{F0EAC4C3-E7DD-4B61-A9FD-9D009A5947D5}" type="presOf" srcId="{9E28813F-1A90-4F4A-8B98-5B17203BB64E}" destId="{CFF33C96-6BE8-4F1D-B31A-25806E3DD8F4}" srcOrd="0" destOrd="0" presId="urn:microsoft.com/office/officeart/2005/8/layout/radial4"/>
    <dgm:cxn modelId="{ACEB3EC7-A132-4C3B-97BD-007713303AF0}" type="presOf" srcId="{C3C6CD47-A967-4D10-8C94-9C98BC1ED70E}" destId="{9C48D150-D808-487C-83EF-2217C57BE64D}" srcOrd="0" destOrd="0" presId="urn:microsoft.com/office/officeart/2005/8/layout/radial4"/>
    <dgm:cxn modelId="{BA224691-9139-4B37-8552-9E6702977B7E}" srcId="{B08373D8-2875-4B30-A53F-A87704BC2907}" destId="{42B04595-2608-4F1A-B1EB-A78E1F10C5E2}" srcOrd="0" destOrd="0" parTransId="{E6125254-EF77-452F-8691-CC760CCDB3FE}" sibTransId="{1E00E121-B83E-466D-9DD6-A0AEB73C2C94}"/>
    <dgm:cxn modelId="{33CA15E9-10DC-4028-9424-C70E3DF2F437}" srcId="{42B04595-2608-4F1A-B1EB-A78E1F10C5E2}" destId="{AF4AC111-62BF-49EE-BAA8-DED719EB7D95}" srcOrd="4" destOrd="0" parTransId="{C3F4C5B7-3FA2-444A-9C57-65D9FCECFCD6}" sibTransId="{78A0E2B4-127B-42CD-8649-2FB6844C6979}"/>
    <dgm:cxn modelId="{D4689063-1894-44BC-914F-4ABF79E2910E}" srcId="{42B04595-2608-4F1A-B1EB-A78E1F10C5E2}" destId="{61DFA76B-018F-4909-B433-960E751949EE}" srcOrd="3" destOrd="0" parTransId="{13277030-F213-4AB1-82B7-F7B3E7A5D2EF}" sibTransId="{0D46D081-B670-4B01-ABDC-BF6A08B3D78A}"/>
    <dgm:cxn modelId="{96E22365-529B-4878-91A1-8ACB509B4E8C}" srcId="{42B04595-2608-4F1A-B1EB-A78E1F10C5E2}" destId="{A49A0B12-BE31-4838-A615-7707FC10054D}" srcOrd="1" destOrd="0" parTransId="{A64D3A8C-B101-42B0-A129-75D2C51160B4}" sibTransId="{822CA1F9-DAAB-421C-A18D-0CE110FBE9A1}"/>
    <dgm:cxn modelId="{FF33BF94-35EE-455F-8BBD-AEA4B868B539}" srcId="{42B04595-2608-4F1A-B1EB-A78E1F10C5E2}" destId="{607C105C-EDB9-42BD-809D-6B092D90CA44}" srcOrd="0" destOrd="0" parTransId="{C3C6CD47-A967-4D10-8C94-9C98BC1ED70E}" sibTransId="{0789AB5E-99AA-44B0-921E-BA93E16E5230}"/>
    <dgm:cxn modelId="{5201ED86-181D-452E-BEC3-19B8B2B226DA}" type="presOf" srcId="{C3F4C5B7-3FA2-444A-9C57-65D9FCECFCD6}" destId="{182F9BB9-EB67-48B2-A430-3B90B88ED607}" srcOrd="0" destOrd="0" presId="urn:microsoft.com/office/officeart/2005/8/layout/radial4"/>
    <dgm:cxn modelId="{92A24B6D-2E4C-4BB0-9BAF-5FE2D1E31F68}" type="presOf" srcId="{C0FB1204-62CA-4687-AC44-6899CE9EEAC9}" destId="{F46654FB-B190-4780-95D9-D73D01A7FC76}" srcOrd="0" destOrd="0" presId="urn:microsoft.com/office/officeart/2005/8/layout/radial4"/>
    <dgm:cxn modelId="{31CD16F3-DE4E-4E21-9060-6A4E89B62B5F}" type="presParOf" srcId="{B9076ED1-D4F4-400E-B8D8-E2F5E8E189AF}" destId="{10F65988-98FE-4DA5-8E8F-A520ABF39E0D}" srcOrd="0" destOrd="0" presId="urn:microsoft.com/office/officeart/2005/8/layout/radial4"/>
    <dgm:cxn modelId="{CDAAD9A1-47EE-4C9D-83BA-F2880F1A00E0}" type="presParOf" srcId="{B9076ED1-D4F4-400E-B8D8-E2F5E8E189AF}" destId="{9C48D150-D808-487C-83EF-2217C57BE64D}" srcOrd="1" destOrd="0" presId="urn:microsoft.com/office/officeart/2005/8/layout/radial4"/>
    <dgm:cxn modelId="{98318049-8D34-4E4F-885D-B72BF9712C95}" type="presParOf" srcId="{B9076ED1-D4F4-400E-B8D8-E2F5E8E189AF}" destId="{EC1F9CB1-9EF8-406D-9B7C-C459ED625A11}" srcOrd="2" destOrd="0" presId="urn:microsoft.com/office/officeart/2005/8/layout/radial4"/>
    <dgm:cxn modelId="{FBFAE29B-8250-4DBA-98D9-91A59DC4BA07}" type="presParOf" srcId="{B9076ED1-D4F4-400E-B8D8-E2F5E8E189AF}" destId="{AFA7DA90-EA6B-4E0D-B89E-06EF45C3771C}" srcOrd="3" destOrd="0" presId="urn:microsoft.com/office/officeart/2005/8/layout/radial4"/>
    <dgm:cxn modelId="{51660B15-EACB-49F7-B77A-BB1663EC66BC}" type="presParOf" srcId="{B9076ED1-D4F4-400E-B8D8-E2F5E8E189AF}" destId="{7C8FAD23-1AEB-4BE6-8757-3863231F45E6}" srcOrd="4" destOrd="0" presId="urn:microsoft.com/office/officeart/2005/8/layout/radial4"/>
    <dgm:cxn modelId="{37B076DF-039E-491B-A574-69299F99453F}" type="presParOf" srcId="{B9076ED1-D4F4-400E-B8D8-E2F5E8E189AF}" destId="{A1174B59-650E-4297-89D5-3E07EE9DF8EC}" srcOrd="5" destOrd="0" presId="urn:microsoft.com/office/officeart/2005/8/layout/radial4"/>
    <dgm:cxn modelId="{662AEA0B-5FDD-4210-B3FD-A72C56CAFDCD}" type="presParOf" srcId="{B9076ED1-D4F4-400E-B8D8-E2F5E8E189AF}" destId="{F46654FB-B190-4780-95D9-D73D01A7FC76}" srcOrd="6" destOrd="0" presId="urn:microsoft.com/office/officeart/2005/8/layout/radial4"/>
    <dgm:cxn modelId="{8DF7B0BD-355C-4BE4-BC86-8BD4B0DC5329}" type="presParOf" srcId="{B9076ED1-D4F4-400E-B8D8-E2F5E8E189AF}" destId="{FB71A07E-2745-4C79-A8F7-1A64CDABE843}" srcOrd="7" destOrd="0" presId="urn:microsoft.com/office/officeart/2005/8/layout/radial4"/>
    <dgm:cxn modelId="{8BD28BAB-1109-40F8-AD3F-608C3619DD98}" type="presParOf" srcId="{B9076ED1-D4F4-400E-B8D8-E2F5E8E189AF}" destId="{622E9AC7-C8BC-4CBF-A22F-7FAA39E10A85}" srcOrd="8" destOrd="0" presId="urn:microsoft.com/office/officeart/2005/8/layout/radial4"/>
    <dgm:cxn modelId="{CB275848-2980-4FAB-9630-1DDF0B52B821}" type="presParOf" srcId="{B9076ED1-D4F4-400E-B8D8-E2F5E8E189AF}" destId="{182F9BB9-EB67-48B2-A430-3B90B88ED607}" srcOrd="9" destOrd="0" presId="urn:microsoft.com/office/officeart/2005/8/layout/radial4"/>
    <dgm:cxn modelId="{C4C1B87C-D129-4F8C-8CCD-077CC56312B8}" type="presParOf" srcId="{B9076ED1-D4F4-400E-B8D8-E2F5E8E189AF}" destId="{801AEFF9-0884-48EB-92A9-44228AC9FD4F}" srcOrd="10" destOrd="0" presId="urn:microsoft.com/office/officeart/2005/8/layout/radial4"/>
    <dgm:cxn modelId="{0085DBE6-95FB-4456-92CF-29A586A96089}" type="presParOf" srcId="{B9076ED1-D4F4-400E-B8D8-E2F5E8E189AF}" destId="{CFF33C96-6BE8-4F1D-B31A-25806E3DD8F4}" srcOrd="11" destOrd="0" presId="urn:microsoft.com/office/officeart/2005/8/layout/radial4"/>
    <dgm:cxn modelId="{F753EDDC-B7A5-4168-B54D-9DD447BF051C}" type="presParOf" srcId="{B9076ED1-D4F4-400E-B8D8-E2F5E8E189AF}" destId="{1096D72D-1BB1-4CFC-B3B0-3636121FDF9F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BFD48-6940-48E9-A606-0486FAAD6A1B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00E3F95-B7DC-4786-94D1-6A273BBBA223}">
      <dgm:prSet phldrT="[Texto]" custT="1"/>
      <dgm:spPr/>
      <dgm:t>
        <a:bodyPr/>
        <a:lstStyle/>
        <a:p>
          <a:r>
            <a:rPr lang="es-EC" sz="2000" b="1" dirty="0" smtClean="0"/>
            <a:t>Neumonía por COVID 19: </a:t>
          </a:r>
          <a:r>
            <a:rPr lang="es-EC" sz="2000" dirty="0" smtClean="0"/>
            <a:t>466</a:t>
          </a:r>
          <a:endParaRPr lang="es-EC" sz="2000" dirty="0"/>
        </a:p>
      </dgm:t>
    </dgm:pt>
    <dgm:pt modelId="{ACACED95-D5AB-4091-89ED-CBA516AD2CCA}" type="parTrans" cxnId="{7713076E-7DCE-438A-8605-560736FBEE3A}">
      <dgm:prSet/>
      <dgm:spPr/>
      <dgm:t>
        <a:bodyPr/>
        <a:lstStyle/>
        <a:p>
          <a:endParaRPr lang="es-EC" sz="3200"/>
        </a:p>
      </dgm:t>
    </dgm:pt>
    <dgm:pt modelId="{57BFD51C-0868-4FD6-A889-EE66D4321771}" type="sibTrans" cxnId="{7713076E-7DCE-438A-8605-560736FBEE3A}">
      <dgm:prSet/>
      <dgm:spPr/>
      <dgm:t>
        <a:bodyPr/>
        <a:lstStyle/>
        <a:p>
          <a:endParaRPr lang="es-EC" sz="3200"/>
        </a:p>
      </dgm:t>
    </dgm:pt>
    <dgm:pt modelId="{247A8047-5E6D-4C85-823A-835536BC2030}">
      <dgm:prSet phldrT="[Texto]" custT="1"/>
      <dgm:spPr/>
      <dgm:t>
        <a:bodyPr/>
        <a:lstStyle/>
        <a:p>
          <a:r>
            <a:rPr lang="es-EC" sz="2000" b="1" dirty="0" smtClean="0"/>
            <a:t>Neumonía por sospecha COVID: </a:t>
          </a:r>
          <a:r>
            <a:rPr lang="es-EC" sz="2000" b="0" dirty="0" smtClean="0"/>
            <a:t>237</a:t>
          </a:r>
          <a:r>
            <a:rPr lang="es-EC" sz="2000" b="1" dirty="0" smtClean="0"/>
            <a:t>  </a:t>
          </a:r>
          <a:endParaRPr lang="es-EC" sz="2000" dirty="0"/>
        </a:p>
      </dgm:t>
    </dgm:pt>
    <dgm:pt modelId="{9D62CB7B-1438-4CA9-AD87-BD65A328AEA3}" type="parTrans" cxnId="{A33FED4D-CA9B-4A72-8555-B1F67A3346A8}">
      <dgm:prSet/>
      <dgm:spPr/>
      <dgm:t>
        <a:bodyPr/>
        <a:lstStyle/>
        <a:p>
          <a:endParaRPr lang="es-EC" sz="3200"/>
        </a:p>
      </dgm:t>
    </dgm:pt>
    <dgm:pt modelId="{6F15C9C9-65B7-486F-B8C5-7EC35B873648}" type="sibTrans" cxnId="{A33FED4D-CA9B-4A72-8555-B1F67A3346A8}">
      <dgm:prSet/>
      <dgm:spPr/>
      <dgm:t>
        <a:bodyPr/>
        <a:lstStyle/>
        <a:p>
          <a:endParaRPr lang="es-EC" sz="3200"/>
        </a:p>
      </dgm:t>
    </dgm:pt>
    <dgm:pt modelId="{45C17CFE-BE2D-4C6D-813D-8EDE85386F82}">
      <dgm:prSet custT="1"/>
      <dgm:spPr/>
      <dgm:t>
        <a:bodyPr/>
        <a:lstStyle/>
        <a:p>
          <a:r>
            <a:rPr lang="es-EC" sz="2000" b="1" dirty="0" smtClean="0"/>
            <a:t>Otras enfermedades cerebrovasculares:  </a:t>
          </a:r>
          <a:r>
            <a:rPr lang="es-EC" sz="2000" b="0" dirty="0" smtClean="0"/>
            <a:t>5</a:t>
          </a:r>
          <a:r>
            <a:rPr lang="es-EC" sz="2000" dirty="0" smtClean="0"/>
            <a:t> </a:t>
          </a:r>
          <a:endParaRPr lang="es-EC" sz="2000" dirty="0"/>
        </a:p>
      </dgm:t>
    </dgm:pt>
    <dgm:pt modelId="{85D02BFF-EECE-4F34-847A-5699F0823AF1}" type="parTrans" cxnId="{1772565A-1317-4D45-A3F2-27CE2570CA0D}">
      <dgm:prSet/>
      <dgm:spPr/>
      <dgm:t>
        <a:bodyPr/>
        <a:lstStyle/>
        <a:p>
          <a:endParaRPr lang="es-EC" sz="3200"/>
        </a:p>
      </dgm:t>
    </dgm:pt>
    <dgm:pt modelId="{27D723FA-BD9C-4728-9799-1AB82A4112D5}" type="sibTrans" cxnId="{1772565A-1317-4D45-A3F2-27CE2570CA0D}">
      <dgm:prSet/>
      <dgm:spPr/>
      <dgm:t>
        <a:bodyPr/>
        <a:lstStyle/>
        <a:p>
          <a:endParaRPr lang="es-EC" sz="3200"/>
        </a:p>
      </dgm:t>
    </dgm:pt>
    <dgm:pt modelId="{9B769CFB-CFC9-4F4C-BF63-906D37CEA671}">
      <dgm:prSet custT="1"/>
      <dgm:spPr/>
      <dgm:t>
        <a:bodyPr/>
        <a:lstStyle/>
        <a:p>
          <a:r>
            <a:rPr lang="es-EC" sz="2000" b="1" dirty="0" smtClean="0"/>
            <a:t>Otras causas:  </a:t>
          </a:r>
          <a:r>
            <a:rPr lang="es-EC" sz="2000" b="0" dirty="0" smtClean="0"/>
            <a:t>44</a:t>
          </a:r>
          <a:endParaRPr lang="es-EC" sz="2000" b="0" dirty="0"/>
        </a:p>
      </dgm:t>
    </dgm:pt>
    <dgm:pt modelId="{8860CAE0-310D-49A6-9F97-037221918129}" type="parTrans" cxnId="{780B8E61-E0ED-46BB-BD07-1C5E56C2ACF6}">
      <dgm:prSet/>
      <dgm:spPr/>
      <dgm:t>
        <a:bodyPr/>
        <a:lstStyle/>
        <a:p>
          <a:endParaRPr lang="es-EC" sz="3200"/>
        </a:p>
      </dgm:t>
    </dgm:pt>
    <dgm:pt modelId="{FCBAD2DF-FA3E-404E-9354-C2FDC5213998}" type="sibTrans" cxnId="{780B8E61-E0ED-46BB-BD07-1C5E56C2ACF6}">
      <dgm:prSet/>
      <dgm:spPr/>
      <dgm:t>
        <a:bodyPr/>
        <a:lstStyle/>
        <a:p>
          <a:endParaRPr lang="es-EC" sz="3200"/>
        </a:p>
      </dgm:t>
    </dgm:pt>
    <dgm:pt modelId="{2196871B-B409-4030-B256-750D09DD7AC6}">
      <dgm:prSet custT="1"/>
      <dgm:spPr/>
      <dgm:t>
        <a:bodyPr/>
        <a:lstStyle/>
        <a:p>
          <a:r>
            <a:rPr lang="es-EC" sz="2000" b="1" dirty="0" smtClean="0"/>
            <a:t>Neumonía:  </a:t>
          </a:r>
          <a:r>
            <a:rPr lang="es-EC" sz="2000" b="0" dirty="0" smtClean="0"/>
            <a:t>4</a:t>
          </a:r>
          <a:endParaRPr lang="es-EC" sz="2000" b="0" dirty="0"/>
        </a:p>
      </dgm:t>
    </dgm:pt>
    <dgm:pt modelId="{1DC326CA-2463-474A-907D-EFD50204D681}" type="parTrans" cxnId="{8AD9E53D-0BF9-4460-99F7-2D71B31521F9}">
      <dgm:prSet/>
      <dgm:spPr/>
      <dgm:t>
        <a:bodyPr/>
        <a:lstStyle/>
        <a:p>
          <a:endParaRPr lang="es-EC" sz="3200"/>
        </a:p>
      </dgm:t>
    </dgm:pt>
    <dgm:pt modelId="{63013D82-F5B4-4655-97A4-077C78BB47C6}" type="sibTrans" cxnId="{8AD9E53D-0BF9-4460-99F7-2D71B31521F9}">
      <dgm:prSet/>
      <dgm:spPr/>
      <dgm:t>
        <a:bodyPr/>
        <a:lstStyle/>
        <a:p>
          <a:endParaRPr lang="es-EC" sz="3200"/>
        </a:p>
      </dgm:t>
    </dgm:pt>
    <dgm:pt modelId="{FD22E0A9-CBFD-41AE-BD49-BCF7C6C54EDE}" type="pres">
      <dgm:prSet presAssocID="{A37BFD48-6940-48E9-A606-0486FAAD6A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6C6FF7C3-2DFE-4450-8DBE-3056CF058CCA}" type="pres">
      <dgm:prSet presAssocID="{A37BFD48-6940-48E9-A606-0486FAAD6A1B}" presName="Name1" presStyleCnt="0"/>
      <dgm:spPr/>
    </dgm:pt>
    <dgm:pt modelId="{C230D0DB-D98A-4CF4-A84A-2A1ECF2042AE}" type="pres">
      <dgm:prSet presAssocID="{A37BFD48-6940-48E9-A606-0486FAAD6A1B}" presName="cycle" presStyleCnt="0"/>
      <dgm:spPr/>
    </dgm:pt>
    <dgm:pt modelId="{EFEC90B3-399D-40A5-9949-76ABF5DA24EC}" type="pres">
      <dgm:prSet presAssocID="{A37BFD48-6940-48E9-A606-0486FAAD6A1B}" presName="srcNode" presStyleLbl="node1" presStyleIdx="0" presStyleCnt="5"/>
      <dgm:spPr/>
    </dgm:pt>
    <dgm:pt modelId="{1C685CC4-C798-4343-99F1-4600BDC9DFB3}" type="pres">
      <dgm:prSet presAssocID="{A37BFD48-6940-48E9-A606-0486FAAD6A1B}" presName="conn" presStyleLbl="parChTrans1D2" presStyleIdx="0" presStyleCnt="1"/>
      <dgm:spPr/>
      <dgm:t>
        <a:bodyPr/>
        <a:lstStyle/>
        <a:p>
          <a:endParaRPr lang="es-EC"/>
        </a:p>
      </dgm:t>
    </dgm:pt>
    <dgm:pt modelId="{ED65C061-1A3D-4C4A-AD3A-D90BD8967DA4}" type="pres">
      <dgm:prSet presAssocID="{A37BFD48-6940-48E9-A606-0486FAAD6A1B}" presName="extraNode" presStyleLbl="node1" presStyleIdx="0" presStyleCnt="5"/>
      <dgm:spPr/>
    </dgm:pt>
    <dgm:pt modelId="{4AAAEFDD-F993-487D-A1AE-D68DD6DC0E8E}" type="pres">
      <dgm:prSet presAssocID="{A37BFD48-6940-48E9-A606-0486FAAD6A1B}" presName="dstNode" presStyleLbl="node1" presStyleIdx="0" presStyleCnt="5"/>
      <dgm:spPr/>
    </dgm:pt>
    <dgm:pt modelId="{91384CA8-E060-45D1-82D9-12F6EFA76473}" type="pres">
      <dgm:prSet presAssocID="{F00E3F95-B7DC-4786-94D1-6A273BBBA22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AAD085-268F-4EAE-BB31-C6ECC25C7680}" type="pres">
      <dgm:prSet presAssocID="{F00E3F95-B7DC-4786-94D1-6A273BBBA223}" presName="accent_1" presStyleCnt="0"/>
      <dgm:spPr/>
    </dgm:pt>
    <dgm:pt modelId="{CB20CC7D-8863-47DA-ADE6-F38C502F8E09}" type="pres">
      <dgm:prSet presAssocID="{F00E3F95-B7DC-4786-94D1-6A273BBBA223}" presName="accentRepeatNode" presStyleLbl="solidFgAcc1" presStyleIdx="0" presStyleCnt="5"/>
      <dgm:spPr/>
    </dgm:pt>
    <dgm:pt modelId="{3CD35879-97AC-40A1-AC08-C1ED09079C3A}" type="pres">
      <dgm:prSet presAssocID="{247A8047-5E6D-4C85-823A-835536BC203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3FFB01-A989-4B59-8FDB-0C647FA94072}" type="pres">
      <dgm:prSet presAssocID="{247A8047-5E6D-4C85-823A-835536BC2030}" presName="accent_2" presStyleCnt="0"/>
      <dgm:spPr/>
    </dgm:pt>
    <dgm:pt modelId="{E05E334D-6BA4-4382-8A82-879EC51D8208}" type="pres">
      <dgm:prSet presAssocID="{247A8047-5E6D-4C85-823A-835536BC2030}" presName="accentRepeatNode" presStyleLbl="solidFgAcc1" presStyleIdx="1" presStyleCnt="5"/>
      <dgm:spPr/>
    </dgm:pt>
    <dgm:pt modelId="{DDE8ADA1-ADA5-4A5F-88D3-9A5B50E263C0}" type="pres">
      <dgm:prSet presAssocID="{45C17CFE-BE2D-4C6D-813D-8EDE85386F82}" presName="text_3" presStyleLbl="node1" presStyleIdx="2" presStyleCnt="5" custLinFactNeighborX="-12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94E460-59D0-493D-83F7-7B55356D585B}" type="pres">
      <dgm:prSet presAssocID="{45C17CFE-BE2D-4C6D-813D-8EDE85386F82}" presName="accent_3" presStyleCnt="0"/>
      <dgm:spPr/>
    </dgm:pt>
    <dgm:pt modelId="{114FD296-4E0E-4BC3-9198-98A281BACC2E}" type="pres">
      <dgm:prSet presAssocID="{45C17CFE-BE2D-4C6D-813D-8EDE85386F82}" presName="accentRepeatNode" presStyleLbl="solidFgAcc1" presStyleIdx="2" presStyleCnt="5"/>
      <dgm:spPr/>
    </dgm:pt>
    <dgm:pt modelId="{FB58BC28-6189-483E-9900-52D626207F1B}" type="pres">
      <dgm:prSet presAssocID="{2196871B-B409-4030-B256-750D09DD7AC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99164F-605E-4EBC-BBF6-AD3674E51022}" type="pres">
      <dgm:prSet presAssocID="{2196871B-B409-4030-B256-750D09DD7AC6}" presName="accent_4" presStyleCnt="0"/>
      <dgm:spPr/>
    </dgm:pt>
    <dgm:pt modelId="{0E879FF5-7943-4FEC-86D9-748A22579FD4}" type="pres">
      <dgm:prSet presAssocID="{2196871B-B409-4030-B256-750D09DD7AC6}" presName="accentRepeatNode" presStyleLbl="solidFgAcc1" presStyleIdx="3" presStyleCnt="5"/>
      <dgm:spPr/>
    </dgm:pt>
    <dgm:pt modelId="{9CF65678-0987-4802-891B-6F83AD44FA8B}" type="pres">
      <dgm:prSet presAssocID="{9B769CFB-CFC9-4F4C-BF63-906D37CEA67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A8C5FA-DF4B-483D-9B0E-505A65DB0444}" type="pres">
      <dgm:prSet presAssocID="{9B769CFB-CFC9-4F4C-BF63-906D37CEA671}" presName="accent_5" presStyleCnt="0"/>
      <dgm:spPr/>
    </dgm:pt>
    <dgm:pt modelId="{E3C1A36D-97D9-42D9-A24F-411D55D7F6BE}" type="pres">
      <dgm:prSet presAssocID="{9B769CFB-CFC9-4F4C-BF63-906D37CEA671}" presName="accentRepeatNode" presStyleLbl="solidFgAcc1" presStyleIdx="4" presStyleCnt="5"/>
      <dgm:spPr/>
    </dgm:pt>
  </dgm:ptLst>
  <dgm:cxnLst>
    <dgm:cxn modelId="{8D6355E0-8D1A-4CA0-9D54-B11EEAE4E0A8}" type="presOf" srcId="{57BFD51C-0868-4FD6-A889-EE66D4321771}" destId="{1C685CC4-C798-4343-99F1-4600BDC9DFB3}" srcOrd="0" destOrd="0" presId="urn:microsoft.com/office/officeart/2008/layout/VerticalCurvedList"/>
    <dgm:cxn modelId="{3CC76F2D-BC53-4A67-87D5-075D7BA564DE}" type="presOf" srcId="{247A8047-5E6D-4C85-823A-835536BC2030}" destId="{3CD35879-97AC-40A1-AC08-C1ED09079C3A}" srcOrd="0" destOrd="0" presId="urn:microsoft.com/office/officeart/2008/layout/VerticalCurvedList"/>
    <dgm:cxn modelId="{A33FED4D-CA9B-4A72-8555-B1F67A3346A8}" srcId="{A37BFD48-6940-48E9-A606-0486FAAD6A1B}" destId="{247A8047-5E6D-4C85-823A-835536BC2030}" srcOrd="1" destOrd="0" parTransId="{9D62CB7B-1438-4CA9-AD87-BD65A328AEA3}" sibTransId="{6F15C9C9-65B7-486F-B8C5-7EC35B873648}"/>
    <dgm:cxn modelId="{8AD9E53D-0BF9-4460-99F7-2D71B31521F9}" srcId="{A37BFD48-6940-48E9-A606-0486FAAD6A1B}" destId="{2196871B-B409-4030-B256-750D09DD7AC6}" srcOrd="3" destOrd="0" parTransId="{1DC326CA-2463-474A-907D-EFD50204D681}" sibTransId="{63013D82-F5B4-4655-97A4-077C78BB47C6}"/>
    <dgm:cxn modelId="{65691920-585A-4BAC-8339-592BC2A78ABC}" type="presOf" srcId="{A37BFD48-6940-48E9-A606-0486FAAD6A1B}" destId="{FD22E0A9-CBFD-41AE-BD49-BCF7C6C54EDE}" srcOrd="0" destOrd="0" presId="urn:microsoft.com/office/officeart/2008/layout/VerticalCurvedList"/>
    <dgm:cxn modelId="{397C8AF2-5CAE-4DF2-9EDC-3845A3865F69}" type="presOf" srcId="{45C17CFE-BE2D-4C6D-813D-8EDE85386F82}" destId="{DDE8ADA1-ADA5-4A5F-88D3-9A5B50E263C0}" srcOrd="0" destOrd="0" presId="urn:microsoft.com/office/officeart/2008/layout/VerticalCurvedList"/>
    <dgm:cxn modelId="{B4B1FB13-ED3F-4491-A256-06A0DC324570}" type="presOf" srcId="{2196871B-B409-4030-B256-750D09DD7AC6}" destId="{FB58BC28-6189-483E-9900-52D626207F1B}" srcOrd="0" destOrd="0" presId="urn:microsoft.com/office/officeart/2008/layout/VerticalCurvedList"/>
    <dgm:cxn modelId="{7713076E-7DCE-438A-8605-560736FBEE3A}" srcId="{A37BFD48-6940-48E9-A606-0486FAAD6A1B}" destId="{F00E3F95-B7DC-4786-94D1-6A273BBBA223}" srcOrd="0" destOrd="0" parTransId="{ACACED95-D5AB-4091-89ED-CBA516AD2CCA}" sibTransId="{57BFD51C-0868-4FD6-A889-EE66D4321771}"/>
    <dgm:cxn modelId="{780B8E61-E0ED-46BB-BD07-1C5E56C2ACF6}" srcId="{A37BFD48-6940-48E9-A606-0486FAAD6A1B}" destId="{9B769CFB-CFC9-4F4C-BF63-906D37CEA671}" srcOrd="4" destOrd="0" parTransId="{8860CAE0-310D-49A6-9F97-037221918129}" sibTransId="{FCBAD2DF-FA3E-404E-9354-C2FDC5213998}"/>
    <dgm:cxn modelId="{1772565A-1317-4D45-A3F2-27CE2570CA0D}" srcId="{A37BFD48-6940-48E9-A606-0486FAAD6A1B}" destId="{45C17CFE-BE2D-4C6D-813D-8EDE85386F82}" srcOrd="2" destOrd="0" parTransId="{85D02BFF-EECE-4F34-847A-5699F0823AF1}" sibTransId="{27D723FA-BD9C-4728-9799-1AB82A4112D5}"/>
    <dgm:cxn modelId="{FFAC6A9C-CF20-4661-8819-8DD4FC33A61E}" type="presOf" srcId="{F00E3F95-B7DC-4786-94D1-6A273BBBA223}" destId="{91384CA8-E060-45D1-82D9-12F6EFA76473}" srcOrd="0" destOrd="0" presId="urn:microsoft.com/office/officeart/2008/layout/VerticalCurvedList"/>
    <dgm:cxn modelId="{F3ADABB9-C71D-4424-A824-284882DB6D29}" type="presOf" srcId="{9B769CFB-CFC9-4F4C-BF63-906D37CEA671}" destId="{9CF65678-0987-4802-891B-6F83AD44FA8B}" srcOrd="0" destOrd="0" presId="urn:microsoft.com/office/officeart/2008/layout/VerticalCurvedList"/>
    <dgm:cxn modelId="{10DFA517-79FF-4191-B375-C25AC9D35187}" type="presParOf" srcId="{FD22E0A9-CBFD-41AE-BD49-BCF7C6C54EDE}" destId="{6C6FF7C3-2DFE-4450-8DBE-3056CF058CCA}" srcOrd="0" destOrd="0" presId="urn:microsoft.com/office/officeart/2008/layout/VerticalCurvedList"/>
    <dgm:cxn modelId="{E8D4733D-D7F7-4E15-8090-01CA56B2C8DF}" type="presParOf" srcId="{6C6FF7C3-2DFE-4450-8DBE-3056CF058CCA}" destId="{C230D0DB-D98A-4CF4-A84A-2A1ECF2042AE}" srcOrd="0" destOrd="0" presId="urn:microsoft.com/office/officeart/2008/layout/VerticalCurvedList"/>
    <dgm:cxn modelId="{48F545F2-2884-4D96-ADA7-94D4DD553C1E}" type="presParOf" srcId="{C230D0DB-D98A-4CF4-A84A-2A1ECF2042AE}" destId="{EFEC90B3-399D-40A5-9949-76ABF5DA24EC}" srcOrd="0" destOrd="0" presId="urn:microsoft.com/office/officeart/2008/layout/VerticalCurvedList"/>
    <dgm:cxn modelId="{386A9AC2-D8DE-437A-8CCF-EFEC0FA3BFC0}" type="presParOf" srcId="{C230D0DB-D98A-4CF4-A84A-2A1ECF2042AE}" destId="{1C685CC4-C798-4343-99F1-4600BDC9DFB3}" srcOrd="1" destOrd="0" presId="urn:microsoft.com/office/officeart/2008/layout/VerticalCurvedList"/>
    <dgm:cxn modelId="{5C29B2A2-9C35-4C54-B1EE-80CAF5AF413A}" type="presParOf" srcId="{C230D0DB-D98A-4CF4-A84A-2A1ECF2042AE}" destId="{ED65C061-1A3D-4C4A-AD3A-D90BD8967DA4}" srcOrd="2" destOrd="0" presId="urn:microsoft.com/office/officeart/2008/layout/VerticalCurvedList"/>
    <dgm:cxn modelId="{C3444ED0-E03F-47E5-8683-83019A68F925}" type="presParOf" srcId="{C230D0DB-D98A-4CF4-A84A-2A1ECF2042AE}" destId="{4AAAEFDD-F993-487D-A1AE-D68DD6DC0E8E}" srcOrd="3" destOrd="0" presId="urn:microsoft.com/office/officeart/2008/layout/VerticalCurvedList"/>
    <dgm:cxn modelId="{430A6E22-6E51-49FB-86DD-5C03B306976A}" type="presParOf" srcId="{6C6FF7C3-2DFE-4450-8DBE-3056CF058CCA}" destId="{91384CA8-E060-45D1-82D9-12F6EFA76473}" srcOrd="1" destOrd="0" presId="urn:microsoft.com/office/officeart/2008/layout/VerticalCurvedList"/>
    <dgm:cxn modelId="{D55DA328-05C1-4A82-87EF-87F88C6BDDA1}" type="presParOf" srcId="{6C6FF7C3-2DFE-4450-8DBE-3056CF058CCA}" destId="{2FAAD085-268F-4EAE-BB31-C6ECC25C7680}" srcOrd="2" destOrd="0" presId="urn:microsoft.com/office/officeart/2008/layout/VerticalCurvedList"/>
    <dgm:cxn modelId="{03A9EFA4-A768-4760-A9EC-0066F68CB3EA}" type="presParOf" srcId="{2FAAD085-268F-4EAE-BB31-C6ECC25C7680}" destId="{CB20CC7D-8863-47DA-ADE6-F38C502F8E09}" srcOrd="0" destOrd="0" presId="urn:microsoft.com/office/officeart/2008/layout/VerticalCurvedList"/>
    <dgm:cxn modelId="{D458E4B0-AB56-47C3-B74F-C32B831D381F}" type="presParOf" srcId="{6C6FF7C3-2DFE-4450-8DBE-3056CF058CCA}" destId="{3CD35879-97AC-40A1-AC08-C1ED09079C3A}" srcOrd="3" destOrd="0" presId="urn:microsoft.com/office/officeart/2008/layout/VerticalCurvedList"/>
    <dgm:cxn modelId="{D4BA12E5-5607-4022-A347-A50939AC97D9}" type="presParOf" srcId="{6C6FF7C3-2DFE-4450-8DBE-3056CF058CCA}" destId="{FB3FFB01-A989-4B59-8FDB-0C647FA94072}" srcOrd="4" destOrd="0" presId="urn:microsoft.com/office/officeart/2008/layout/VerticalCurvedList"/>
    <dgm:cxn modelId="{3BA5B753-90BB-4DB3-8013-F64F3D1A421B}" type="presParOf" srcId="{FB3FFB01-A989-4B59-8FDB-0C647FA94072}" destId="{E05E334D-6BA4-4382-8A82-879EC51D8208}" srcOrd="0" destOrd="0" presId="urn:microsoft.com/office/officeart/2008/layout/VerticalCurvedList"/>
    <dgm:cxn modelId="{741F13D9-F8F5-40D7-8588-F765DE3E4AF2}" type="presParOf" srcId="{6C6FF7C3-2DFE-4450-8DBE-3056CF058CCA}" destId="{DDE8ADA1-ADA5-4A5F-88D3-9A5B50E263C0}" srcOrd="5" destOrd="0" presId="urn:microsoft.com/office/officeart/2008/layout/VerticalCurvedList"/>
    <dgm:cxn modelId="{425D0D97-5243-428C-BF1B-F9B555F4600E}" type="presParOf" srcId="{6C6FF7C3-2DFE-4450-8DBE-3056CF058CCA}" destId="{2A94E460-59D0-493D-83F7-7B55356D585B}" srcOrd="6" destOrd="0" presId="urn:microsoft.com/office/officeart/2008/layout/VerticalCurvedList"/>
    <dgm:cxn modelId="{00CACA11-0AF7-4744-8040-E42611B8291D}" type="presParOf" srcId="{2A94E460-59D0-493D-83F7-7B55356D585B}" destId="{114FD296-4E0E-4BC3-9198-98A281BACC2E}" srcOrd="0" destOrd="0" presId="urn:microsoft.com/office/officeart/2008/layout/VerticalCurvedList"/>
    <dgm:cxn modelId="{19DA78F7-880F-430B-B34B-91E878F70603}" type="presParOf" srcId="{6C6FF7C3-2DFE-4450-8DBE-3056CF058CCA}" destId="{FB58BC28-6189-483E-9900-52D626207F1B}" srcOrd="7" destOrd="0" presId="urn:microsoft.com/office/officeart/2008/layout/VerticalCurvedList"/>
    <dgm:cxn modelId="{CBA3D4A2-70C1-406B-8F31-6312590A7190}" type="presParOf" srcId="{6C6FF7C3-2DFE-4450-8DBE-3056CF058CCA}" destId="{1E99164F-605E-4EBC-BBF6-AD3674E51022}" srcOrd="8" destOrd="0" presId="urn:microsoft.com/office/officeart/2008/layout/VerticalCurvedList"/>
    <dgm:cxn modelId="{305992D7-6578-47FD-AB37-BD296C270245}" type="presParOf" srcId="{1E99164F-605E-4EBC-BBF6-AD3674E51022}" destId="{0E879FF5-7943-4FEC-86D9-748A22579FD4}" srcOrd="0" destOrd="0" presId="urn:microsoft.com/office/officeart/2008/layout/VerticalCurvedList"/>
    <dgm:cxn modelId="{9DB5DCFA-0215-472B-B3E0-4EF45D3FF39F}" type="presParOf" srcId="{6C6FF7C3-2DFE-4450-8DBE-3056CF058CCA}" destId="{9CF65678-0987-4802-891B-6F83AD44FA8B}" srcOrd="9" destOrd="0" presId="urn:microsoft.com/office/officeart/2008/layout/VerticalCurvedList"/>
    <dgm:cxn modelId="{F946FBC9-921A-4C68-A040-26233750EE62}" type="presParOf" srcId="{6C6FF7C3-2DFE-4450-8DBE-3056CF058CCA}" destId="{54A8C5FA-DF4B-483D-9B0E-505A65DB0444}" srcOrd="10" destOrd="0" presId="urn:microsoft.com/office/officeart/2008/layout/VerticalCurvedList"/>
    <dgm:cxn modelId="{202A0D13-6C5F-4494-992D-F42B448CFAE7}" type="presParOf" srcId="{54A8C5FA-DF4B-483D-9B0E-505A65DB0444}" destId="{E3C1A36D-97D9-42D9-A24F-411D55D7F6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F90032-EF22-4435-AAF2-0EA37A458D45}" type="doc">
      <dgm:prSet loTypeId="urn:microsoft.com/office/officeart/2005/8/layout/vProcess5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s-EC"/>
        </a:p>
      </dgm:t>
    </dgm:pt>
    <dgm:pt modelId="{F0CFA553-52D3-457E-85F9-CDDD6C93350B}">
      <dgm:prSet phldrT="[Texto]"/>
      <dgm:spPr/>
      <dgm:t>
        <a:bodyPr/>
        <a:lstStyle/>
        <a:p>
          <a:r>
            <a:rPr lang="es-EC" b="1" smtClean="0">
              <a:solidFill>
                <a:srgbClr val="262626"/>
              </a:solidFill>
            </a:rPr>
            <a:t>Total: 1.107 partos</a:t>
          </a:r>
          <a:endParaRPr lang="es-EC" b="1" dirty="0">
            <a:solidFill>
              <a:srgbClr val="262626"/>
            </a:solidFill>
          </a:endParaRPr>
        </a:p>
      </dgm:t>
    </dgm:pt>
    <dgm:pt modelId="{A621D2CB-D12C-42D1-A2D6-F0CB8535EF4F}" type="parTrans" cxnId="{8B006AE9-D132-424F-BDA0-0DDACB7FD1F9}">
      <dgm:prSet/>
      <dgm:spPr/>
      <dgm:t>
        <a:bodyPr/>
        <a:lstStyle/>
        <a:p>
          <a:endParaRPr lang="es-EC" b="1">
            <a:solidFill>
              <a:srgbClr val="262626"/>
            </a:solidFill>
          </a:endParaRPr>
        </a:p>
      </dgm:t>
    </dgm:pt>
    <dgm:pt modelId="{CEF130D6-B3DF-4E1F-B1F2-5538C7938FA8}" type="sibTrans" cxnId="{8B006AE9-D132-424F-BDA0-0DDACB7FD1F9}">
      <dgm:prSet/>
      <dgm:spPr/>
      <dgm:t>
        <a:bodyPr/>
        <a:lstStyle/>
        <a:p>
          <a:endParaRPr lang="es-EC" b="1">
            <a:solidFill>
              <a:srgbClr val="262626"/>
            </a:solidFill>
          </a:endParaRPr>
        </a:p>
      </dgm:t>
    </dgm:pt>
    <dgm:pt modelId="{BDA427F1-5902-4EB2-A1F2-7D28BA3F4913}">
      <dgm:prSet phldrT="[Texto]"/>
      <dgm:spPr/>
      <dgm:t>
        <a:bodyPr/>
        <a:lstStyle/>
        <a:p>
          <a:r>
            <a:rPr lang="es-EC" b="1" smtClean="0">
              <a:solidFill>
                <a:srgbClr val="262626"/>
              </a:solidFill>
            </a:rPr>
            <a:t>1.103 nacidos vivos</a:t>
          </a:r>
        </a:p>
        <a:p>
          <a:r>
            <a:rPr lang="es-EC" b="1" smtClean="0">
              <a:solidFill>
                <a:srgbClr val="262626"/>
              </a:solidFill>
            </a:rPr>
            <a:t>10 cesáreas gemelares</a:t>
          </a:r>
          <a:endParaRPr lang="es-EC" b="1" dirty="0">
            <a:solidFill>
              <a:srgbClr val="262626"/>
            </a:solidFill>
          </a:endParaRPr>
        </a:p>
      </dgm:t>
    </dgm:pt>
    <dgm:pt modelId="{2799A3C7-89BB-4699-9934-0DAF9CBD2C06}" type="parTrans" cxnId="{63C60CAD-74BF-4CA4-98C6-2785B2EEA5EF}">
      <dgm:prSet/>
      <dgm:spPr/>
      <dgm:t>
        <a:bodyPr/>
        <a:lstStyle/>
        <a:p>
          <a:endParaRPr lang="es-EC" b="1">
            <a:solidFill>
              <a:srgbClr val="262626"/>
            </a:solidFill>
          </a:endParaRPr>
        </a:p>
      </dgm:t>
    </dgm:pt>
    <dgm:pt modelId="{52226DC9-BE53-4293-BDE8-6B13C927C51F}" type="sibTrans" cxnId="{63C60CAD-74BF-4CA4-98C6-2785B2EEA5EF}">
      <dgm:prSet/>
      <dgm:spPr/>
      <dgm:t>
        <a:bodyPr/>
        <a:lstStyle/>
        <a:p>
          <a:endParaRPr lang="es-EC" b="1">
            <a:solidFill>
              <a:srgbClr val="262626"/>
            </a:solidFill>
          </a:endParaRPr>
        </a:p>
      </dgm:t>
    </dgm:pt>
    <dgm:pt modelId="{FAAE7778-D610-44C3-BDBD-BC3B6E25ACEB}">
      <dgm:prSet phldrT="[Texto]"/>
      <dgm:spPr/>
      <dgm:t>
        <a:bodyPr/>
        <a:lstStyle/>
        <a:p>
          <a:r>
            <a:rPr lang="es-EC" b="1" dirty="0" smtClean="0">
              <a:solidFill>
                <a:srgbClr val="262626"/>
              </a:solidFill>
            </a:rPr>
            <a:t>97 legrados</a:t>
          </a:r>
        </a:p>
        <a:p>
          <a:r>
            <a:rPr lang="es-EC" b="1" dirty="0" smtClean="0">
              <a:solidFill>
                <a:srgbClr val="262626"/>
              </a:solidFill>
            </a:rPr>
            <a:t>166 esterilizaciones</a:t>
          </a:r>
          <a:endParaRPr lang="es-EC" b="1" dirty="0">
            <a:solidFill>
              <a:srgbClr val="262626"/>
            </a:solidFill>
          </a:endParaRPr>
        </a:p>
      </dgm:t>
    </dgm:pt>
    <dgm:pt modelId="{7FC1602A-C515-472D-9F13-6F627C4F7DD9}" type="parTrans" cxnId="{526223DF-6EBB-40E7-AE53-AB82EF4D848C}">
      <dgm:prSet/>
      <dgm:spPr/>
      <dgm:t>
        <a:bodyPr/>
        <a:lstStyle/>
        <a:p>
          <a:endParaRPr lang="es-EC" b="1">
            <a:solidFill>
              <a:srgbClr val="262626"/>
            </a:solidFill>
          </a:endParaRPr>
        </a:p>
      </dgm:t>
    </dgm:pt>
    <dgm:pt modelId="{82B8261F-CFB7-497E-A2A9-EB3B81159FA0}" type="sibTrans" cxnId="{526223DF-6EBB-40E7-AE53-AB82EF4D848C}">
      <dgm:prSet/>
      <dgm:spPr/>
      <dgm:t>
        <a:bodyPr/>
        <a:lstStyle/>
        <a:p>
          <a:endParaRPr lang="es-EC" b="1">
            <a:solidFill>
              <a:srgbClr val="262626"/>
            </a:solidFill>
          </a:endParaRPr>
        </a:p>
      </dgm:t>
    </dgm:pt>
    <dgm:pt modelId="{80B17492-7CDC-4DC5-8008-5A0FC31A9862}" type="pres">
      <dgm:prSet presAssocID="{32F90032-EF22-4435-AAF2-0EA37A458D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E3F66D-72CA-4181-A076-EAAF17F1B464}" type="pres">
      <dgm:prSet presAssocID="{32F90032-EF22-4435-AAF2-0EA37A458D45}" presName="dummyMaxCanvas" presStyleCnt="0">
        <dgm:presLayoutVars/>
      </dgm:prSet>
      <dgm:spPr/>
    </dgm:pt>
    <dgm:pt modelId="{85FF9893-FD3E-4B74-879F-47D48B428EAF}" type="pres">
      <dgm:prSet presAssocID="{32F90032-EF22-4435-AAF2-0EA37A458D4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B1C341-1358-41B9-B3EB-39C14A40C8A5}" type="pres">
      <dgm:prSet presAssocID="{32F90032-EF22-4435-AAF2-0EA37A458D4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5F1B41-648A-4958-B9B9-C37FF94D0274}" type="pres">
      <dgm:prSet presAssocID="{32F90032-EF22-4435-AAF2-0EA37A458D4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4892C7-1C1B-425A-B3F4-98413CDF150C}" type="pres">
      <dgm:prSet presAssocID="{32F90032-EF22-4435-AAF2-0EA37A458D4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B84F04-53F1-4578-93E4-EC45DB8DBC89}" type="pres">
      <dgm:prSet presAssocID="{32F90032-EF22-4435-AAF2-0EA37A458D4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C59E23-75BF-42B0-A332-B4861607669B}" type="pres">
      <dgm:prSet presAssocID="{32F90032-EF22-4435-AAF2-0EA37A458D4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FF3F91-6C71-4764-ADE0-B575D4DB4375}" type="pres">
      <dgm:prSet presAssocID="{32F90032-EF22-4435-AAF2-0EA37A458D4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4BAF24-CB54-47C2-BD1F-969C157BD029}" type="pres">
      <dgm:prSet presAssocID="{32F90032-EF22-4435-AAF2-0EA37A458D4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BB6326-D4C6-4653-97CB-7C4D1E434310}" type="presOf" srcId="{CEF130D6-B3DF-4E1F-B1F2-5538C7938FA8}" destId="{914892C7-1C1B-425A-B3F4-98413CDF150C}" srcOrd="0" destOrd="0" presId="urn:microsoft.com/office/officeart/2005/8/layout/vProcess5"/>
    <dgm:cxn modelId="{EAF7C178-7D00-4A73-A98E-FBB4C02536A5}" type="presOf" srcId="{FAAE7778-D610-44C3-BDBD-BC3B6E25ACEB}" destId="{0F5F1B41-648A-4958-B9B9-C37FF94D0274}" srcOrd="0" destOrd="0" presId="urn:microsoft.com/office/officeart/2005/8/layout/vProcess5"/>
    <dgm:cxn modelId="{55792542-041A-4ACA-A488-23D06C9916DC}" type="presOf" srcId="{52226DC9-BE53-4293-BDE8-6B13C927C51F}" destId="{9AB84F04-53F1-4578-93E4-EC45DB8DBC89}" srcOrd="0" destOrd="0" presId="urn:microsoft.com/office/officeart/2005/8/layout/vProcess5"/>
    <dgm:cxn modelId="{F5E10486-F709-4E65-8D74-25C9E04A06F9}" type="presOf" srcId="{BDA427F1-5902-4EB2-A1F2-7D28BA3F4913}" destId="{32B1C341-1358-41B9-B3EB-39C14A40C8A5}" srcOrd="0" destOrd="0" presId="urn:microsoft.com/office/officeart/2005/8/layout/vProcess5"/>
    <dgm:cxn modelId="{526223DF-6EBB-40E7-AE53-AB82EF4D848C}" srcId="{32F90032-EF22-4435-AAF2-0EA37A458D45}" destId="{FAAE7778-D610-44C3-BDBD-BC3B6E25ACEB}" srcOrd="2" destOrd="0" parTransId="{7FC1602A-C515-472D-9F13-6F627C4F7DD9}" sibTransId="{82B8261F-CFB7-497E-A2A9-EB3B81159FA0}"/>
    <dgm:cxn modelId="{63C60CAD-74BF-4CA4-98C6-2785B2EEA5EF}" srcId="{32F90032-EF22-4435-AAF2-0EA37A458D45}" destId="{BDA427F1-5902-4EB2-A1F2-7D28BA3F4913}" srcOrd="1" destOrd="0" parTransId="{2799A3C7-89BB-4699-9934-0DAF9CBD2C06}" sibTransId="{52226DC9-BE53-4293-BDE8-6B13C927C51F}"/>
    <dgm:cxn modelId="{52DB03EE-21CB-4746-A6A1-D4CA8E330678}" type="presOf" srcId="{BDA427F1-5902-4EB2-A1F2-7D28BA3F4913}" destId="{A7FF3F91-6C71-4764-ADE0-B575D4DB4375}" srcOrd="1" destOrd="0" presId="urn:microsoft.com/office/officeart/2005/8/layout/vProcess5"/>
    <dgm:cxn modelId="{F71375B2-5546-4BCC-A422-E19EB2E3ABAC}" type="presOf" srcId="{F0CFA553-52D3-457E-85F9-CDDD6C93350B}" destId="{85FF9893-FD3E-4B74-879F-47D48B428EAF}" srcOrd="0" destOrd="0" presId="urn:microsoft.com/office/officeart/2005/8/layout/vProcess5"/>
    <dgm:cxn modelId="{8B006AE9-D132-424F-BDA0-0DDACB7FD1F9}" srcId="{32F90032-EF22-4435-AAF2-0EA37A458D45}" destId="{F0CFA553-52D3-457E-85F9-CDDD6C93350B}" srcOrd="0" destOrd="0" parTransId="{A621D2CB-D12C-42D1-A2D6-F0CB8535EF4F}" sibTransId="{CEF130D6-B3DF-4E1F-B1F2-5538C7938FA8}"/>
    <dgm:cxn modelId="{FBABADEB-9D49-4782-A7BB-DEB086BADF83}" type="presOf" srcId="{F0CFA553-52D3-457E-85F9-CDDD6C93350B}" destId="{DDC59E23-75BF-42B0-A332-B4861607669B}" srcOrd="1" destOrd="0" presId="urn:microsoft.com/office/officeart/2005/8/layout/vProcess5"/>
    <dgm:cxn modelId="{634E7DF4-5997-48D9-B7F5-E344C45B49DD}" type="presOf" srcId="{32F90032-EF22-4435-AAF2-0EA37A458D45}" destId="{80B17492-7CDC-4DC5-8008-5A0FC31A9862}" srcOrd="0" destOrd="0" presId="urn:microsoft.com/office/officeart/2005/8/layout/vProcess5"/>
    <dgm:cxn modelId="{E4155506-E6C4-49D5-9078-1301F3AFD4FF}" type="presOf" srcId="{FAAE7778-D610-44C3-BDBD-BC3B6E25ACEB}" destId="{2E4BAF24-CB54-47C2-BD1F-969C157BD029}" srcOrd="1" destOrd="0" presId="urn:microsoft.com/office/officeart/2005/8/layout/vProcess5"/>
    <dgm:cxn modelId="{FAF30302-0BCA-4F3A-B2B8-B17D4915C728}" type="presParOf" srcId="{80B17492-7CDC-4DC5-8008-5A0FC31A9862}" destId="{4BE3F66D-72CA-4181-A076-EAAF17F1B464}" srcOrd="0" destOrd="0" presId="urn:microsoft.com/office/officeart/2005/8/layout/vProcess5"/>
    <dgm:cxn modelId="{2606DF1F-31E1-4799-89A5-74E7FBF2D345}" type="presParOf" srcId="{80B17492-7CDC-4DC5-8008-5A0FC31A9862}" destId="{85FF9893-FD3E-4B74-879F-47D48B428EAF}" srcOrd="1" destOrd="0" presId="urn:microsoft.com/office/officeart/2005/8/layout/vProcess5"/>
    <dgm:cxn modelId="{075EFE3A-C372-460D-861D-11830E836BE7}" type="presParOf" srcId="{80B17492-7CDC-4DC5-8008-5A0FC31A9862}" destId="{32B1C341-1358-41B9-B3EB-39C14A40C8A5}" srcOrd="2" destOrd="0" presId="urn:microsoft.com/office/officeart/2005/8/layout/vProcess5"/>
    <dgm:cxn modelId="{50F36B52-6005-496F-B1E3-9718496D24B8}" type="presParOf" srcId="{80B17492-7CDC-4DC5-8008-5A0FC31A9862}" destId="{0F5F1B41-648A-4958-B9B9-C37FF94D0274}" srcOrd="3" destOrd="0" presId="urn:microsoft.com/office/officeart/2005/8/layout/vProcess5"/>
    <dgm:cxn modelId="{DA9DF147-DBFD-48EA-875E-FAD222723BAA}" type="presParOf" srcId="{80B17492-7CDC-4DC5-8008-5A0FC31A9862}" destId="{914892C7-1C1B-425A-B3F4-98413CDF150C}" srcOrd="4" destOrd="0" presId="urn:microsoft.com/office/officeart/2005/8/layout/vProcess5"/>
    <dgm:cxn modelId="{B67C604E-4AAB-4E1E-BF91-77D8A22B974F}" type="presParOf" srcId="{80B17492-7CDC-4DC5-8008-5A0FC31A9862}" destId="{9AB84F04-53F1-4578-93E4-EC45DB8DBC89}" srcOrd="5" destOrd="0" presId="urn:microsoft.com/office/officeart/2005/8/layout/vProcess5"/>
    <dgm:cxn modelId="{B93F5CC6-C399-4980-94F4-AEC6F6ACB64B}" type="presParOf" srcId="{80B17492-7CDC-4DC5-8008-5A0FC31A9862}" destId="{DDC59E23-75BF-42B0-A332-B4861607669B}" srcOrd="6" destOrd="0" presId="urn:microsoft.com/office/officeart/2005/8/layout/vProcess5"/>
    <dgm:cxn modelId="{047E6445-FCB0-4E02-A97A-2591FAC2BBF3}" type="presParOf" srcId="{80B17492-7CDC-4DC5-8008-5A0FC31A9862}" destId="{A7FF3F91-6C71-4764-ADE0-B575D4DB4375}" srcOrd="7" destOrd="0" presId="urn:microsoft.com/office/officeart/2005/8/layout/vProcess5"/>
    <dgm:cxn modelId="{60D54A13-30D4-4DE1-8B34-9B4CA25DFA44}" type="presParOf" srcId="{80B17492-7CDC-4DC5-8008-5A0FC31A9862}" destId="{2E4BAF24-CB54-47C2-BD1F-969C157BD02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F23A26-F96C-41B2-9BF5-6BD9A264D8F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454309-0DEA-451A-9206-DF5F2502FADB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Laboratorio de Anatomía Patológica</a:t>
          </a:r>
        </a:p>
      </dgm:t>
    </dgm:pt>
    <dgm:pt modelId="{8DB8E850-13DF-4BA8-BDD3-295981C6ED9B}" type="parTrans" cxnId="{3048B7AC-E515-47BA-ACE6-83061A30C2A3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185EF9D4-50F5-41EF-81A4-FF1D702ED7F7}" type="sibTrans" cxnId="{3048B7AC-E515-47BA-ACE6-83061A30C2A3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D537DF6E-8299-4DCC-BA83-1765E34A0599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Medicina Transfusional</a:t>
          </a:r>
        </a:p>
      </dgm:t>
    </dgm:pt>
    <dgm:pt modelId="{2F7544D3-3C06-4729-959B-304B7035F603}" type="parTrans" cxnId="{DA49E482-3C1D-42E5-8DEE-D16158BD6B27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B6A8F22D-A858-4D7D-A180-221D2C07D1D3}" type="sibTrans" cxnId="{DA49E482-3C1D-42E5-8DEE-D16158BD6B27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EC44C99F-932D-4B26-AC8F-445A8318601F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Servicio de Imagen</a:t>
          </a:r>
        </a:p>
      </dgm:t>
    </dgm:pt>
    <dgm:pt modelId="{99273EBA-3204-434D-9BA3-5215D817B425}" type="parTrans" cxnId="{6EEBA036-AA69-43A8-951D-20500CF18D5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05754D69-3E0C-40B4-9041-A956276684F1}" type="sibTrans" cxnId="{6EEBA036-AA69-43A8-951D-20500CF18D5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4CEB987B-D8A4-4FAA-8975-EE80887633AB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Laboratorio Clínico</a:t>
          </a:r>
        </a:p>
      </dgm:t>
    </dgm:pt>
    <dgm:pt modelId="{03F5C2E0-78C3-4B1A-9E59-2156AAA5D1DE}" type="parTrans" cxnId="{8FC804E1-91B7-4DEF-B89B-824CA3BC7C87}">
      <dgm:prSet/>
      <dgm:spPr/>
      <dgm:t>
        <a:bodyPr/>
        <a:lstStyle/>
        <a:p>
          <a:endParaRPr lang="es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D425B3D3-1101-402B-9FF8-C996A8FF98CE}" type="sibTrans" cxnId="{8FC804E1-91B7-4DEF-B89B-824CA3BC7C87}">
      <dgm:prSet/>
      <dgm:spPr/>
      <dgm:t>
        <a:bodyPr/>
        <a:lstStyle/>
        <a:p>
          <a:endParaRPr lang="es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8B4ECDE6-05A5-9B41-A1ED-30062B5B0E00}" type="pres">
      <dgm:prSet presAssocID="{3CF23A26-F96C-41B2-9BF5-6BD9A264D8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1375CF8-F2C6-9D44-AFC5-BB98CD9041F0}" type="pres">
      <dgm:prSet presAssocID="{4CEB987B-D8A4-4FAA-8975-EE80887633AB}" presName="vertOne" presStyleCnt="0"/>
      <dgm:spPr/>
    </dgm:pt>
    <dgm:pt modelId="{6A7E5339-2B82-F94C-AABE-60E7BE933363}" type="pres">
      <dgm:prSet presAssocID="{4CEB987B-D8A4-4FAA-8975-EE80887633AB}" presName="txOne" presStyleLbl="node0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9084573A-F653-1C4D-81BC-10C0FC85A93B}" type="pres">
      <dgm:prSet presAssocID="{4CEB987B-D8A4-4FAA-8975-EE80887633AB}" presName="horzOne" presStyleCnt="0"/>
      <dgm:spPr/>
    </dgm:pt>
    <dgm:pt modelId="{965D634A-9000-E649-BEB3-E67891E10286}" type="pres">
      <dgm:prSet presAssocID="{D425B3D3-1101-402B-9FF8-C996A8FF98CE}" presName="sibSpaceOne" presStyleCnt="0"/>
      <dgm:spPr/>
    </dgm:pt>
    <dgm:pt modelId="{2A975CBF-A5B4-F043-A7A8-8E511E0C6A7B}" type="pres">
      <dgm:prSet presAssocID="{C6454309-0DEA-451A-9206-DF5F2502FADB}" presName="vertOne" presStyleCnt="0"/>
      <dgm:spPr/>
    </dgm:pt>
    <dgm:pt modelId="{C80A4264-0DFA-1147-9985-B106C52B3519}" type="pres">
      <dgm:prSet presAssocID="{C6454309-0DEA-451A-9206-DF5F2502FADB}" presName="txOne" presStyleLbl="node0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A264C129-BBCC-9E49-8610-B50468C70313}" type="pres">
      <dgm:prSet presAssocID="{C6454309-0DEA-451A-9206-DF5F2502FADB}" presName="horzOne" presStyleCnt="0"/>
      <dgm:spPr/>
    </dgm:pt>
    <dgm:pt modelId="{C133C432-A4FC-0644-8853-E92F4A9451DA}" type="pres">
      <dgm:prSet presAssocID="{185EF9D4-50F5-41EF-81A4-FF1D702ED7F7}" presName="sibSpaceOne" presStyleCnt="0"/>
      <dgm:spPr/>
    </dgm:pt>
    <dgm:pt modelId="{6B229298-C2C0-A34E-85B3-82F338C2AB54}" type="pres">
      <dgm:prSet presAssocID="{D537DF6E-8299-4DCC-BA83-1765E34A0599}" presName="vertOne" presStyleCnt="0"/>
      <dgm:spPr/>
    </dgm:pt>
    <dgm:pt modelId="{915D7E75-DD84-764E-9CC5-023CF8E8BA25}" type="pres">
      <dgm:prSet presAssocID="{D537DF6E-8299-4DCC-BA83-1765E34A0599}" presName="txOne" presStyleLbl="node0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5073B10D-8278-0A45-BF92-3CBFD9C5FDFF}" type="pres">
      <dgm:prSet presAssocID="{D537DF6E-8299-4DCC-BA83-1765E34A0599}" presName="horzOne" presStyleCnt="0"/>
      <dgm:spPr/>
    </dgm:pt>
    <dgm:pt modelId="{499086FC-1640-5E47-8838-519B10CBF722}" type="pres">
      <dgm:prSet presAssocID="{B6A8F22D-A858-4D7D-A180-221D2C07D1D3}" presName="sibSpaceOne" presStyleCnt="0"/>
      <dgm:spPr/>
    </dgm:pt>
    <dgm:pt modelId="{1F5A1159-4096-0947-9D89-E4E6648492ED}" type="pres">
      <dgm:prSet presAssocID="{EC44C99F-932D-4B26-AC8F-445A8318601F}" presName="vertOne" presStyleCnt="0"/>
      <dgm:spPr/>
    </dgm:pt>
    <dgm:pt modelId="{18D4ACC8-9769-404C-BA2D-C00757FE09CC}" type="pres">
      <dgm:prSet presAssocID="{EC44C99F-932D-4B26-AC8F-445A8318601F}" presName="txOne" presStyleLbl="node0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467782FD-851F-CA46-B370-251900E10145}" type="pres">
      <dgm:prSet presAssocID="{EC44C99F-932D-4B26-AC8F-445A8318601F}" presName="horzOne" presStyleCnt="0"/>
      <dgm:spPr/>
    </dgm:pt>
  </dgm:ptLst>
  <dgm:cxnLst>
    <dgm:cxn modelId="{8FC804E1-91B7-4DEF-B89B-824CA3BC7C87}" srcId="{3CF23A26-F96C-41B2-9BF5-6BD9A264D8F9}" destId="{4CEB987B-D8A4-4FAA-8975-EE80887633AB}" srcOrd="0" destOrd="0" parTransId="{03F5C2E0-78C3-4B1A-9E59-2156AAA5D1DE}" sibTransId="{D425B3D3-1101-402B-9FF8-C996A8FF98CE}"/>
    <dgm:cxn modelId="{6EEBA036-AA69-43A8-951D-20500CF18D54}" srcId="{3CF23A26-F96C-41B2-9BF5-6BD9A264D8F9}" destId="{EC44C99F-932D-4B26-AC8F-445A8318601F}" srcOrd="3" destOrd="0" parTransId="{99273EBA-3204-434D-9BA3-5215D817B425}" sibTransId="{05754D69-3E0C-40B4-9041-A956276684F1}"/>
    <dgm:cxn modelId="{3048B7AC-E515-47BA-ACE6-83061A30C2A3}" srcId="{3CF23A26-F96C-41B2-9BF5-6BD9A264D8F9}" destId="{C6454309-0DEA-451A-9206-DF5F2502FADB}" srcOrd="1" destOrd="0" parTransId="{8DB8E850-13DF-4BA8-BDD3-295981C6ED9B}" sibTransId="{185EF9D4-50F5-41EF-81A4-FF1D702ED7F7}"/>
    <dgm:cxn modelId="{3ED45C94-9307-4F21-A36B-87C413E5895A}" type="presOf" srcId="{D537DF6E-8299-4DCC-BA83-1765E34A0599}" destId="{915D7E75-DD84-764E-9CC5-023CF8E8BA25}" srcOrd="0" destOrd="0" presId="urn:microsoft.com/office/officeart/2005/8/layout/hierarchy4"/>
    <dgm:cxn modelId="{0FC9FFE6-D9CB-4FDA-B248-C1B1DC74A0B5}" type="presOf" srcId="{3CF23A26-F96C-41B2-9BF5-6BD9A264D8F9}" destId="{8B4ECDE6-05A5-9B41-A1ED-30062B5B0E00}" srcOrd="0" destOrd="0" presId="urn:microsoft.com/office/officeart/2005/8/layout/hierarchy4"/>
    <dgm:cxn modelId="{8F90742D-FF25-42EE-BEBF-5D278F3E7B98}" type="presOf" srcId="{EC44C99F-932D-4B26-AC8F-445A8318601F}" destId="{18D4ACC8-9769-404C-BA2D-C00757FE09CC}" srcOrd="0" destOrd="0" presId="urn:microsoft.com/office/officeart/2005/8/layout/hierarchy4"/>
    <dgm:cxn modelId="{DA49E482-3C1D-42E5-8DEE-D16158BD6B27}" srcId="{3CF23A26-F96C-41B2-9BF5-6BD9A264D8F9}" destId="{D537DF6E-8299-4DCC-BA83-1765E34A0599}" srcOrd="2" destOrd="0" parTransId="{2F7544D3-3C06-4729-959B-304B7035F603}" sibTransId="{B6A8F22D-A858-4D7D-A180-221D2C07D1D3}"/>
    <dgm:cxn modelId="{0504E62A-6C89-406F-86A7-D7651244B7AF}" type="presOf" srcId="{4CEB987B-D8A4-4FAA-8975-EE80887633AB}" destId="{6A7E5339-2B82-F94C-AABE-60E7BE933363}" srcOrd="0" destOrd="0" presId="urn:microsoft.com/office/officeart/2005/8/layout/hierarchy4"/>
    <dgm:cxn modelId="{0EF07C80-1C67-437E-B171-5564419CA409}" type="presOf" srcId="{C6454309-0DEA-451A-9206-DF5F2502FADB}" destId="{C80A4264-0DFA-1147-9985-B106C52B3519}" srcOrd="0" destOrd="0" presId="urn:microsoft.com/office/officeart/2005/8/layout/hierarchy4"/>
    <dgm:cxn modelId="{702857B3-0906-43CC-B11D-B911A2802E32}" type="presParOf" srcId="{8B4ECDE6-05A5-9B41-A1ED-30062B5B0E00}" destId="{31375CF8-F2C6-9D44-AFC5-BB98CD9041F0}" srcOrd="0" destOrd="0" presId="urn:microsoft.com/office/officeart/2005/8/layout/hierarchy4"/>
    <dgm:cxn modelId="{001F18AE-870F-46C1-90F7-4034119D6555}" type="presParOf" srcId="{31375CF8-F2C6-9D44-AFC5-BB98CD9041F0}" destId="{6A7E5339-2B82-F94C-AABE-60E7BE933363}" srcOrd="0" destOrd="0" presId="urn:microsoft.com/office/officeart/2005/8/layout/hierarchy4"/>
    <dgm:cxn modelId="{1193147C-6149-4D55-BCE8-2573E6AFBB10}" type="presParOf" srcId="{31375CF8-F2C6-9D44-AFC5-BB98CD9041F0}" destId="{9084573A-F653-1C4D-81BC-10C0FC85A93B}" srcOrd="1" destOrd="0" presId="urn:microsoft.com/office/officeart/2005/8/layout/hierarchy4"/>
    <dgm:cxn modelId="{2F86C128-C098-4338-8317-D1C4AB1B7700}" type="presParOf" srcId="{8B4ECDE6-05A5-9B41-A1ED-30062B5B0E00}" destId="{965D634A-9000-E649-BEB3-E67891E10286}" srcOrd="1" destOrd="0" presId="urn:microsoft.com/office/officeart/2005/8/layout/hierarchy4"/>
    <dgm:cxn modelId="{73CB4716-8683-4FBF-B716-A2F2291FF19D}" type="presParOf" srcId="{8B4ECDE6-05A5-9B41-A1ED-30062B5B0E00}" destId="{2A975CBF-A5B4-F043-A7A8-8E511E0C6A7B}" srcOrd="2" destOrd="0" presId="urn:microsoft.com/office/officeart/2005/8/layout/hierarchy4"/>
    <dgm:cxn modelId="{E2EA95FF-7173-43EC-9EA3-52A7B79BEDA6}" type="presParOf" srcId="{2A975CBF-A5B4-F043-A7A8-8E511E0C6A7B}" destId="{C80A4264-0DFA-1147-9985-B106C52B3519}" srcOrd="0" destOrd="0" presId="urn:microsoft.com/office/officeart/2005/8/layout/hierarchy4"/>
    <dgm:cxn modelId="{42C2BE23-A3F7-4FE5-A847-86284935E634}" type="presParOf" srcId="{2A975CBF-A5B4-F043-A7A8-8E511E0C6A7B}" destId="{A264C129-BBCC-9E49-8610-B50468C70313}" srcOrd="1" destOrd="0" presId="urn:microsoft.com/office/officeart/2005/8/layout/hierarchy4"/>
    <dgm:cxn modelId="{FC5B016D-98F4-4729-AB21-7F53F5B8153F}" type="presParOf" srcId="{8B4ECDE6-05A5-9B41-A1ED-30062B5B0E00}" destId="{C133C432-A4FC-0644-8853-E92F4A9451DA}" srcOrd="3" destOrd="0" presId="urn:microsoft.com/office/officeart/2005/8/layout/hierarchy4"/>
    <dgm:cxn modelId="{D873991C-2BDA-4676-94A4-B09B8762FF8D}" type="presParOf" srcId="{8B4ECDE6-05A5-9B41-A1ED-30062B5B0E00}" destId="{6B229298-C2C0-A34E-85B3-82F338C2AB54}" srcOrd="4" destOrd="0" presId="urn:microsoft.com/office/officeart/2005/8/layout/hierarchy4"/>
    <dgm:cxn modelId="{AF45E539-DCC3-4B6D-8850-D6EE692B090D}" type="presParOf" srcId="{6B229298-C2C0-A34E-85B3-82F338C2AB54}" destId="{915D7E75-DD84-764E-9CC5-023CF8E8BA25}" srcOrd="0" destOrd="0" presId="urn:microsoft.com/office/officeart/2005/8/layout/hierarchy4"/>
    <dgm:cxn modelId="{56EAB88D-8AEE-441E-8DA5-FD2C50379C97}" type="presParOf" srcId="{6B229298-C2C0-A34E-85B3-82F338C2AB54}" destId="{5073B10D-8278-0A45-BF92-3CBFD9C5FDFF}" srcOrd="1" destOrd="0" presId="urn:microsoft.com/office/officeart/2005/8/layout/hierarchy4"/>
    <dgm:cxn modelId="{65362901-E0AA-4A6E-BB38-D7A98B67FA0C}" type="presParOf" srcId="{8B4ECDE6-05A5-9B41-A1ED-30062B5B0E00}" destId="{499086FC-1640-5E47-8838-519B10CBF722}" srcOrd="5" destOrd="0" presId="urn:microsoft.com/office/officeart/2005/8/layout/hierarchy4"/>
    <dgm:cxn modelId="{400CCC06-A91D-47BA-8E32-3BA1F9DBFA41}" type="presParOf" srcId="{8B4ECDE6-05A5-9B41-A1ED-30062B5B0E00}" destId="{1F5A1159-4096-0947-9D89-E4E6648492ED}" srcOrd="6" destOrd="0" presId="urn:microsoft.com/office/officeart/2005/8/layout/hierarchy4"/>
    <dgm:cxn modelId="{371CFB73-22E8-4A1B-BC80-8D8FF40267B3}" type="presParOf" srcId="{1F5A1159-4096-0947-9D89-E4E6648492ED}" destId="{18D4ACC8-9769-404C-BA2D-C00757FE09CC}" srcOrd="0" destOrd="0" presId="urn:microsoft.com/office/officeart/2005/8/layout/hierarchy4"/>
    <dgm:cxn modelId="{6F294A93-9987-4EF3-A2E4-9E989EF2C2F6}" type="presParOf" srcId="{1F5A1159-4096-0947-9D89-E4E6648492ED}" destId="{467782FD-851F-CA46-B370-251900E10145}" srcOrd="1" destOrd="0" presId="urn:microsoft.com/office/officeart/2005/8/layout/hierarchy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F23A26-F96C-41B2-9BF5-6BD9A264D8F9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6454309-0DEA-451A-9206-DF5F2502FADB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Servicio de Rehabilitación</a:t>
          </a:r>
        </a:p>
      </dgm:t>
    </dgm:pt>
    <dgm:pt modelId="{8DB8E850-13DF-4BA8-BDD3-295981C6ED9B}" type="parTrans" cxnId="{3048B7AC-E515-47BA-ACE6-83061A30C2A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185EF9D4-50F5-41EF-81A4-FF1D702ED7F7}" type="sibTrans" cxnId="{3048B7AC-E515-47BA-ACE6-83061A30C2A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D537DF6E-8299-4DCC-BA83-1765E34A0599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Servicio de Nutrición</a:t>
          </a:r>
          <a:endParaRPr lang="es-EC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2F7544D3-3C06-4729-959B-304B7035F603}" type="parTrans" cxnId="{DA49E482-3C1D-42E5-8DEE-D16158BD6B2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B6A8F22D-A858-4D7D-A180-221D2C07D1D3}" type="sibTrans" cxnId="{DA49E482-3C1D-42E5-8DEE-D16158BD6B2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4CEB987B-D8A4-4FAA-8975-EE80887633AB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Exámenes Gastroenterología</a:t>
          </a:r>
        </a:p>
      </dgm:t>
    </dgm:pt>
    <dgm:pt modelId="{03F5C2E0-78C3-4B1A-9E59-2156AAA5D1DE}" type="parTrans" cxnId="{8FC804E1-91B7-4DEF-B89B-824CA3BC7C87}">
      <dgm:prSet/>
      <dgm:spPr/>
      <dgm:t>
        <a:bodyPr/>
        <a:lstStyle/>
        <a:p>
          <a:endParaRPr lang="es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D425B3D3-1101-402B-9FF8-C996A8FF98CE}" type="sibTrans" cxnId="{8FC804E1-91B7-4DEF-B89B-824CA3BC7C87}">
      <dgm:prSet/>
      <dgm:spPr/>
      <dgm:t>
        <a:bodyPr/>
        <a:lstStyle/>
        <a:p>
          <a:endParaRPr lang="es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EC44C99F-932D-4B26-AC8F-445A8318601F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Farmacia</a:t>
          </a:r>
        </a:p>
      </dgm:t>
    </dgm:pt>
    <dgm:pt modelId="{05754D69-3E0C-40B4-9041-A956276684F1}" type="sibTrans" cxnId="{6EEBA036-AA69-43A8-951D-20500CF18D5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99273EBA-3204-434D-9BA3-5215D817B425}" type="parTrans" cxnId="{6EEBA036-AA69-43A8-951D-20500CF18D5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8B4ECDE6-05A5-9B41-A1ED-30062B5B0E00}" type="pres">
      <dgm:prSet presAssocID="{3CF23A26-F96C-41B2-9BF5-6BD9A264D8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1375CF8-F2C6-9D44-AFC5-BB98CD9041F0}" type="pres">
      <dgm:prSet presAssocID="{4CEB987B-D8A4-4FAA-8975-EE80887633AB}" presName="vertOne" presStyleCnt="0"/>
      <dgm:spPr/>
      <dgm:t>
        <a:bodyPr/>
        <a:lstStyle/>
        <a:p>
          <a:endParaRPr lang="es-EC"/>
        </a:p>
      </dgm:t>
    </dgm:pt>
    <dgm:pt modelId="{6A7E5339-2B82-F94C-AABE-60E7BE933363}" type="pres">
      <dgm:prSet presAssocID="{4CEB987B-D8A4-4FAA-8975-EE80887633AB}" presName="txOne" presStyleLbl="node0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9084573A-F653-1C4D-81BC-10C0FC85A93B}" type="pres">
      <dgm:prSet presAssocID="{4CEB987B-D8A4-4FAA-8975-EE80887633AB}" presName="horzOne" presStyleCnt="0"/>
      <dgm:spPr/>
      <dgm:t>
        <a:bodyPr/>
        <a:lstStyle/>
        <a:p>
          <a:endParaRPr lang="es-EC"/>
        </a:p>
      </dgm:t>
    </dgm:pt>
    <dgm:pt modelId="{965D634A-9000-E649-BEB3-E67891E10286}" type="pres">
      <dgm:prSet presAssocID="{D425B3D3-1101-402B-9FF8-C996A8FF98CE}" presName="sibSpaceOne" presStyleCnt="0"/>
      <dgm:spPr/>
      <dgm:t>
        <a:bodyPr/>
        <a:lstStyle/>
        <a:p>
          <a:endParaRPr lang="es-EC"/>
        </a:p>
      </dgm:t>
    </dgm:pt>
    <dgm:pt modelId="{2A975CBF-A5B4-F043-A7A8-8E511E0C6A7B}" type="pres">
      <dgm:prSet presAssocID="{C6454309-0DEA-451A-9206-DF5F2502FADB}" presName="vertOne" presStyleCnt="0"/>
      <dgm:spPr/>
      <dgm:t>
        <a:bodyPr/>
        <a:lstStyle/>
        <a:p>
          <a:endParaRPr lang="es-EC"/>
        </a:p>
      </dgm:t>
    </dgm:pt>
    <dgm:pt modelId="{C80A4264-0DFA-1147-9985-B106C52B3519}" type="pres">
      <dgm:prSet presAssocID="{C6454309-0DEA-451A-9206-DF5F2502FADB}" presName="txOne" presStyleLbl="node0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A264C129-BBCC-9E49-8610-B50468C70313}" type="pres">
      <dgm:prSet presAssocID="{C6454309-0DEA-451A-9206-DF5F2502FADB}" presName="horzOne" presStyleCnt="0"/>
      <dgm:spPr/>
      <dgm:t>
        <a:bodyPr/>
        <a:lstStyle/>
        <a:p>
          <a:endParaRPr lang="es-EC"/>
        </a:p>
      </dgm:t>
    </dgm:pt>
    <dgm:pt modelId="{C133C432-A4FC-0644-8853-E92F4A9451DA}" type="pres">
      <dgm:prSet presAssocID="{185EF9D4-50F5-41EF-81A4-FF1D702ED7F7}" presName="sibSpaceOne" presStyleCnt="0"/>
      <dgm:spPr/>
      <dgm:t>
        <a:bodyPr/>
        <a:lstStyle/>
        <a:p>
          <a:endParaRPr lang="es-EC"/>
        </a:p>
      </dgm:t>
    </dgm:pt>
    <dgm:pt modelId="{6B229298-C2C0-A34E-85B3-82F338C2AB54}" type="pres">
      <dgm:prSet presAssocID="{D537DF6E-8299-4DCC-BA83-1765E34A0599}" presName="vertOne" presStyleCnt="0"/>
      <dgm:spPr/>
      <dgm:t>
        <a:bodyPr/>
        <a:lstStyle/>
        <a:p>
          <a:endParaRPr lang="es-EC"/>
        </a:p>
      </dgm:t>
    </dgm:pt>
    <dgm:pt modelId="{915D7E75-DD84-764E-9CC5-023CF8E8BA25}" type="pres">
      <dgm:prSet presAssocID="{D537DF6E-8299-4DCC-BA83-1765E34A0599}" presName="txOne" presStyleLbl="node0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5073B10D-8278-0A45-BF92-3CBFD9C5FDFF}" type="pres">
      <dgm:prSet presAssocID="{D537DF6E-8299-4DCC-BA83-1765E34A0599}" presName="horzOne" presStyleCnt="0"/>
      <dgm:spPr/>
      <dgm:t>
        <a:bodyPr/>
        <a:lstStyle/>
        <a:p>
          <a:endParaRPr lang="es-EC"/>
        </a:p>
      </dgm:t>
    </dgm:pt>
    <dgm:pt modelId="{499086FC-1640-5E47-8838-519B10CBF722}" type="pres">
      <dgm:prSet presAssocID="{B6A8F22D-A858-4D7D-A180-221D2C07D1D3}" presName="sibSpaceOne" presStyleCnt="0"/>
      <dgm:spPr/>
      <dgm:t>
        <a:bodyPr/>
        <a:lstStyle/>
        <a:p>
          <a:endParaRPr lang="es-EC"/>
        </a:p>
      </dgm:t>
    </dgm:pt>
    <dgm:pt modelId="{1F5A1159-4096-0947-9D89-E4E6648492ED}" type="pres">
      <dgm:prSet presAssocID="{EC44C99F-932D-4B26-AC8F-445A8318601F}" presName="vertOne" presStyleCnt="0"/>
      <dgm:spPr/>
      <dgm:t>
        <a:bodyPr/>
        <a:lstStyle/>
        <a:p>
          <a:endParaRPr lang="es-EC"/>
        </a:p>
      </dgm:t>
    </dgm:pt>
    <dgm:pt modelId="{18D4ACC8-9769-404C-BA2D-C00757FE09CC}" type="pres">
      <dgm:prSet presAssocID="{EC44C99F-932D-4B26-AC8F-445A8318601F}" presName="txOne" presStyleLbl="node0" presStyleIdx="3" presStyleCnt="4" custLinFactNeighborX="47" custLinFactNeighborY="-1766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467782FD-851F-CA46-B370-251900E10145}" type="pres">
      <dgm:prSet presAssocID="{EC44C99F-932D-4B26-AC8F-445A8318601F}" presName="horzOne" presStyleCnt="0"/>
      <dgm:spPr/>
      <dgm:t>
        <a:bodyPr/>
        <a:lstStyle/>
        <a:p>
          <a:endParaRPr lang="es-EC"/>
        </a:p>
      </dgm:t>
    </dgm:pt>
  </dgm:ptLst>
  <dgm:cxnLst>
    <dgm:cxn modelId="{8FC804E1-91B7-4DEF-B89B-824CA3BC7C87}" srcId="{3CF23A26-F96C-41B2-9BF5-6BD9A264D8F9}" destId="{4CEB987B-D8A4-4FAA-8975-EE80887633AB}" srcOrd="0" destOrd="0" parTransId="{03F5C2E0-78C3-4B1A-9E59-2156AAA5D1DE}" sibTransId="{D425B3D3-1101-402B-9FF8-C996A8FF98CE}"/>
    <dgm:cxn modelId="{C8942233-80A1-495F-8C80-439817AF38C8}" type="presOf" srcId="{EC44C99F-932D-4B26-AC8F-445A8318601F}" destId="{18D4ACC8-9769-404C-BA2D-C00757FE09CC}" srcOrd="0" destOrd="0" presId="urn:microsoft.com/office/officeart/2005/8/layout/hierarchy4"/>
    <dgm:cxn modelId="{6EEBA036-AA69-43A8-951D-20500CF18D54}" srcId="{3CF23A26-F96C-41B2-9BF5-6BD9A264D8F9}" destId="{EC44C99F-932D-4B26-AC8F-445A8318601F}" srcOrd="3" destOrd="0" parTransId="{99273EBA-3204-434D-9BA3-5215D817B425}" sibTransId="{05754D69-3E0C-40B4-9041-A956276684F1}"/>
    <dgm:cxn modelId="{3048B7AC-E515-47BA-ACE6-83061A30C2A3}" srcId="{3CF23A26-F96C-41B2-9BF5-6BD9A264D8F9}" destId="{C6454309-0DEA-451A-9206-DF5F2502FADB}" srcOrd="1" destOrd="0" parTransId="{8DB8E850-13DF-4BA8-BDD3-295981C6ED9B}" sibTransId="{185EF9D4-50F5-41EF-81A4-FF1D702ED7F7}"/>
    <dgm:cxn modelId="{DA49E482-3C1D-42E5-8DEE-D16158BD6B27}" srcId="{3CF23A26-F96C-41B2-9BF5-6BD9A264D8F9}" destId="{D537DF6E-8299-4DCC-BA83-1765E34A0599}" srcOrd="2" destOrd="0" parTransId="{2F7544D3-3C06-4729-959B-304B7035F603}" sibTransId="{B6A8F22D-A858-4D7D-A180-221D2C07D1D3}"/>
    <dgm:cxn modelId="{C57CEF29-7F81-461A-8D1D-5E1EAF663DF4}" type="presOf" srcId="{D537DF6E-8299-4DCC-BA83-1765E34A0599}" destId="{915D7E75-DD84-764E-9CC5-023CF8E8BA25}" srcOrd="0" destOrd="0" presId="urn:microsoft.com/office/officeart/2005/8/layout/hierarchy4"/>
    <dgm:cxn modelId="{7CB35762-6F8F-4DC3-83F4-774F2F5BDA8A}" type="presOf" srcId="{C6454309-0DEA-451A-9206-DF5F2502FADB}" destId="{C80A4264-0DFA-1147-9985-B106C52B3519}" srcOrd="0" destOrd="0" presId="urn:microsoft.com/office/officeart/2005/8/layout/hierarchy4"/>
    <dgm:cxn modelId="{12B97BA0-B7B4-480B-8F44-61DE5FA87363}" type="presOf" srcId="{4CEB987B-D8A4-4FAA-8975-EE80887633AB}" destId="{6A7E5339-2B82-F94C-AABE-60E7BE933363}" srcOrd="0" destOrd="0" presId="urn:microsoft.com/office/officeart/2005/8/layout/hierarchy4"/>
    <dgm:cxn modelId="{512BF896-3318-439F-9864-DFE3A5CC947F}" type="presOf" srcId="{3CF23A26-F96C-41B2-9BF5-6BD9A264D8F9}" destId="{8B4ECDE6-05A5-9B41-A1ED-30062B5B0E00}" srcOrd="0" destOrd="0" presId="urn:microsoft.com/office/officeart/2005/8/layout/hierarchy4"/>
    <dgm:cxn modelId="{A3496DA8-A44F-4BB8-B1B3-F0CAF530CED1}" type="presParOf" srcId="{8B4ECDE6-05A5-9B41-A1ED-30062B5B0E00}" destId="{31375CF8-F2C6-9D44-AFC5-BB98CD9041F0}" srcOrd="0" destOrd="0" presId="urn:microsoft.com/office/officeart/2005/8/layout/hierarchy4"/>
    <dgm:cxn modelId="{D2CFCA9E-D16B-4F06-BDD1-7311912D6912}" type="presParOf" srcId="{31375CF8-F2C6-9D44-AFC5-BB98CD9041F0}" destId="{6A7E5339-2B82-F94C-AABE-60E7BE933363}" srcOrd="0" destOrd="0" presId="urn:microsoft.com/office/officeart/2005/8/layout/hierarchy4"/>
    <dgm:cxn modelId="{5C80C0DF-2046-46EE-ACDE-9F4867270CC9}" type="presParOf" srcId="{31375CF8-F2C6-9D44-AFC5-BB98CD9041F0}" destId="{9084573A-F653-1C4D-81BC-10C0FC85A93B}" srcOrd="1" destOrd="0" presId="urn:microsoft.com/office/officeart/2005/8/layout/hierarchy4"/>
    <dgm:cxn modelId="{6BA2EF49-0740-4EA3-AEA4-52C93E400079}" type="presParOf" srcId="{8B4ECDE6-05A5-9B41-A1ED-30062B5B0E00}" destId="{965D634A-9000-E649-BEB3-E67891E10286}" srcOrd="1" destOrd="0" presId="urn:microsoft.com/office/officeart/2005/8/layout/hierarchy4"/>
    <dgm:cxn modelId="{88E44481-D791-4210-8527-A6A09E13D047}" type="presParOf" srcId="{8B4ECDE6-05A5-9B41-A1ED-30062B5B0E00}" destId="{2A975CBF-A5B4-F043-A7A8-8E511E0C6A7B}" srcOrd="2" destOrd="0" presId="urn:microsoft.com/office/officeart/2005/8/layout/hierarchy4"/>
    <dgm:cxn modelId="{121A58A0-D81B-4BFE-87E2-56856F974251}" type="presParOf" srcId="{2A975CBF-A5B4-F043-A7A8-8E511E0C6A7B}" destId="{C80A4264-0DFA-1147-9985-B106C52B3519}" srcOrd="0" destOrd="0" presId="urn:microsoft.com/office/officeart/2005/8/layout/hierarchy4"/>
    <dgm:cxn modelId="{8FC3BE1B-85F7-4F31-9CCA-83BD73D1C8D3}" type="presParOf" srcId="{2A975CBF-A5B4-F043-A7A8-8E511E0C6A7B}" destId="{A264C129-BBCC-9E49-8610-B50468C70313}" srcOrd="1" destOrd="0" presId="urn:microsoft.com/office/officeart/2005/8/layout/hierarchy4"/>
    <dgm:cxn modelId="{E7F79C93-925A-4CBF-9243-9B4AAB24AE3F}" type="presParOf" srcId="{8B4ECDE6-05A5-9B41-A1ED-30062B5B0E00}" destId="{C133C432-A4FC-0644-8853-E92F4A9451DA}" srcOrd="3" destOrd="0" presId="urn:microsoft.com/office/officeart/2005/8/layout/hierarchy4"/>
    <dgm:cxn modelId="{BB96AE2F-45B8-4B58-A702-925EFC2F4E7D}" type="presParOf" srcId="{8B4ECDE6-05A5-9B41-A1ED-30062B5B0E00}" destId="{6B229298-C2C0-A34E-85B3-82F338C2AB54}" srcOrd="4" destOrd="0" presId="urn:microsoft.com/office/officeart/2005/8/layout/hierarchy4"/>
    <dgm:cxn modelId="{17B23387-D1C2-4FF4-BADF-74D9EBB0A888}" type="presParOf" srcId="{6B229298-C2C0-A34E-85B3-82F338C2AB54}" destId="{915D7E75-DD84-764E-9CC5-023CF8E8BA25}" srcOrd="0" destOrd="0" presId="urn:microsoft.com/office/officeart/2005/8/layout/hierarchy4"/>
    <dgm:cxn modelId="{B622E1DC-FB16-43DC-840C-156B7AC4B6B4}" type="presParOf" srcId="{6B229298-C2C0-A34E-85B3-82F338C2AB54}" destId="{5073B10D-8278-0A45-BF92-3CBFD9C5FDFF}" srcOrd="1" destOrd="0" presId="urn:microsoft.com/office/officeart/2005/8/layout/hierarchy4"/>
    <dgm:cxn modelId="{B9DC48E6-01D7-4DC5-A991-705CDAA9AFA5}" type="presParOf" srcId="{8B4ECDE6-05A5-9B41-A1ED-30062B5B0E00}" destId="{499086FC-1640-5E47-8838-519B10CBF722}" srcOrd="5" destOrd="0" presId="urn:microsoft.com/office/officeart/2005/8/layout/hierarchy4"/>
    <dgm:cxn modelId="{E97B5E65-9B3C-4992-9A28-422D1F5E5181}" type="presParOf" srcId="{8B4ECDE6-05A5-9B41-A1ED-30062B5B0E00}" destId="{1F5A1159-4096-0947-9D89-E4E6648492ED}" srcOrd="6" destOrd="0" presId="urn:microsoft.com/office/officeart/2005/8/layout/hierarchy4"/>
    <dgm:cxn modelId="{4AE225E9-4AD5-4EAC-9D98-C9CB70192489}" type="presParOf" srcId="{1F5A1159-4096-0947-9D89-E4E6648492ED}" destId="{18D4ACC8-9769-404C-BA2D-C00757FE09CC}" srcOrd="0" destOrd="0" presId="urn:microsoft.com/office/officeart/2005/8/layout/hierarchy4"/>
    <dgm:cxn modelId="{D0DE0CB5-0589-4A06-9DFB-735B4A7E6B91}" type="presParOf" srcId="{1F5A1159-4096-0947-9D89-E4E6648492ED}" destId="{467782FD-851F-CA46-B370-251900E10145}" srcOrd="1" destOrd="0" presId="urn:microsoft.com/office/officeart/2005/8/layout/hierarchy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7BFD48-6940-48E9-A606-0486FAAD6A1B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47A8047-5E6D-4C85-823A-835536BC2030}">
      <dgm:prSet phldrT="[Texto]" custT="1"/>
      <dgm:spPr/>
      <dgm:t>
        <a:bodyPr/>
        <a:lstStyle/>
        <a:p>
          <a:r>
            <a:rPr lang="es-ES" sz="1800" b="1" dirty="0" smtClean="0"/>
            <a:t>PORCENTAJE DE OCUPACIÓN - HOSPITALIZACIÓN: 69%</a:t>
          </a:r>
          <a:endParaRPr lang="es-EC" sz="1800" dirty="0"/>
        </a:p>
      </dgm:t>
    </dgm:pt>
    <dgm:pt modelId="{9D62CB7B-1438-4CA9-AD87-BD65A328AEA3}" type="parTrans" cxnId="{A33FED4D-CA9B-4A72-8555-B1F67A3346A8}">
      <dgm:prSet/>
      <dgm:spPr/>
      <dgm:t>
        <a:bodyPr/>
        <a:lstStyle/>
        <a:p>
          <a:endParaRPr lang="es-EC" sz="2800"/>
        </a:p>
      </dgm:t>
    </dgm:pt>
    <dgm:pt modelId="{6F15C9C9-65B7-486F-B8C5-7EC35B873648}" type="sibTrans" cxnId="{A33FED4D-CA9B-4A72-8555-B1F67A3346A8}">
      <dgm:prSet/>
      <dgm:spPr/>
      <dgm:t>
        <a:bodyPr/>
        <a:lstStyle/>
        <a:p>
          <a:endParaRPr lang="es-EC" sz="2800"/>
        </a:p>
      </dgm:t>
    </dgm:pt>
    <dgm:pt modelId="{45C17CFE-BE2D-4C6D-813D-8EDE85386F8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800" b="1" dirty="0" smtClean="0"/>
            <a:t>PORCENTAJE DE OCUPACIÓN – UCI:  95%</a:t>
          </a:r>
          <a:endParaRPr lang="es-EC" sz="1800" dirty="0"/>
        </a:p>
      </dgm:t>
    </dgm:pt>
    <dgm:pt modelId="{85D02BFF-EECE-4F34-847A-5699F0823AF1}" type="parTrans" cxnId="{1772565A-1317-4D45-A3F2-27CE2570CA0D}">
      <dgm:prSet/>
      <dgm:spPr/>
      <dgm:t>
        <a:bodyPr/>
        <a:lstStyle/>
        <a:p>
          <a:endParaRPr lang="es-EC" sz="2800"/>
        </a:p>
      </dgm:t>
    </dgm:pt>
    <dgm:pt modelId="{27D723FA-BD9C-4728-9799-1AB82A4112D5}" type="sibTrans" cxnId="{1772565A-1317-4D45-A3F2-27CE2570CA0D}">
      <dgm:prSet/>
      <dgm:spPr/>
      <dgm:t>
        <a:bodyPr/>
        <a:lstStyle/>
        <a:p>
          <a:endParaRPr lang="es-EC" sz="2800"/>
        </a:p>
      </dgm:t>
    </dgm:pt>
    <dgm:pt modelId="{F00E3F95-B7DC-4786-94D1-6A273BBBA223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800" b="1" dirty="0" smtClean="0"/>
            <a:t>PORCENTAJE DE OCUPACIÓN – GENERAL: 78%</a:t>
          </a:r>
          <a:endParaRPr lang="es-EC" sz="1800" dirty="0"/>
        </a:p>
      </dgm:t>
    </dgm:pt>
    <dgm:pt modelId="{57BFD51C-0868-4FD6-A889-EE66D4321771}" type="sibTrans" cxnId="{7713076E-7DCE-438A-8605-560736FBEE3A}">
      <dgm:prSet/>
      <dgm:spPr/>
      <dgm:t>
        <a:bodyPr/>
        <a:lstStyle/>
        <a:p>
          <a:endParaRPr lang="es-EC" sz="2800"/>
        </a:p>
      </dgm:t>
    </dgm:pt>
    <dgm:pt modelId="{ACACED95-D5AB-4091-89ED-CBA516AD2CCA}" type="parTrans" cxnId="{7713076E-7DCE-438A-8605-560736FBEE3A}">
      <dgm:prSet/>
      <dgm:spPr/>
      <dgm:t>
        <a:bodyPr/>
        <a:lstStyle/>
        <a:p>
          <a:endParaRPr lang="es-EC" sz="2800"/>
        </a:p>
      </dgm:t>
    </dgm:pt>
    <dgm:pt modelId="{66440FA1-DBA6-48C2-8487-501A9BD68E5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C" sz="1800" b="1" dirty="0" smtClean="0"/>
            <a:t>DÍAS DE ESTADA: </a:t>
          </a:r>
          <a:r>
            <a:rPr lang="es-EC" sz="1800" dirty="0" smtClean="0"/>
            <a:t>12.4 días </a:t>
          </a:r>
          <a:endParaRPr lang="es-EC" sz="1800" dirty="0"/>
        </a:p>
      </dgm:t>
    </dgm:pt>
    <dgm:pt modelId="{D163257F-4462-4851-B1DD-549DDB932865}" type="parTrans" cxnId="{4ED227C4-2F47-414C-B3D4-2D7CF54AC2D6}">
      <dgm:prSet/>
      <dgm:spPr/>
      <dgm:t>
        <a:bodyPr/>
        <a:lstStyle/>
        <a:p>
          <a:endParaRPr lang="es-EC" sz="1400"/>
        </a:p>
      </dgm:t>
    </dgm:pt>
    <dgm:pt modelId="{C12A3B8D-0DC0-4AFC-B1ED-65713436C21B}" type="sibTrans" cxnId="{4ED227C4-2F47-414C-B3D4-2D7CF54AC2D6}">
      <dgm:prSet/>
      <dgm:spPr/>
      <dgm:t>
        <a:bodyPr/>
        <a:lstStyle/>
        <a:p>
          <a:endParaRPr lang="es-EC" sz="1400"/>
        </a:p>
      </dgm:t>
    </dgm:pt>
    <dgm:pt modelId="{4793E397-BF2D-4C6F-A05C-8E8C55C068C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C" sz="1800" b="1" dirty="0" smtClean="0"/>
            <a:t>ABASTECIMIENTO MEDICAMENTOS: </a:t>
          </a:r>
          <a:r>
            <a:rPr lang="es-EC" sz="1800" dirty="0" smtClean="0"/>
            <a:t>86,31%</a:t>
          </a:r>
          <a:endParaRPr lang="es-EC" sz="1800" dirty="0"/>
        </a:p>
      </dgm:t>
    </dgm:pt>
    <dgm:pt modelId="{A03B90C8-75A9-4168-BAF5-DA42562FCEDD}" type="parTrans" cxnId="{E632251E-F81B-4BD3-84E0-E25265C3D1D5}">
      <dgm:prSet/>
      <dgm:spPr/>
      <dgm:t>
        <a:bodyPr/>
        <a:lstStyle/>
        <a:p>
          <a:endParaRPr lang="es-EC" sz="1400"/>
        </a:p>
      </dgm:t>
    </dgm:pt>
    <dgm:pt modelId="{6A9E705E-86F7-481F-87C9-EEF49AF99362}" type="sibTrans" cxnId="{E632251E-F81B-4BD3-84E0-E25265C3D1D5}">
      <dgm:prSet/>
      <dgm:spPr/>
      <dgm:t>
        <a:bodyPr/>
        <a:lstStyle/>
        <a:p>
          <a:endParaRPr lang="es-EC" sz="1400"/>
        </a:p>
      </dgm:t>
    </dgm:pt>
    <dgm:pt modelId="{0AE053F3-306F-48D0-9064-2B590D34A0C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C" sz="1800" b="1" dirty="0" smtClean="0"/>
            <a:t>ABASTECIMIENTO DISPOSITIVOS MÉDICOS: </a:t>
          </a:r>
          <a:r>
            <a:rPr lang="es-EC" sz="1800" dirty="0" smtClean="0"/>
            <a:t>72,74%</a:t>
          </a:r>
          <a:endParaRPr lang="es-EC" sz="1800" dirty="0"/>
        </a:p>
      </dgm:t>
    </dgm:pt>
    <dgm:pt modelId="{933AF263-E12F-4BF0-952D-81868661CEC0}" type="parTrans" cxnId="{B16DCC97-E856-4DC2-A47A-FAB02B6E412E}">
      <dgm:prSet/>
      <dgm:spPr/>
      <dgm:t>
        <a:bodyPr/>
        <a:lstStyle/>
        <a:p>
          <a:endParaRPr lang="es-EC"/>
        </a:p>
      </dgm:t>
    </dgm:pt>
    <dgm:pt modelId="{C3D4B1C4-9391-453D-B57B-D274EB203A82}" type="sibTrans" cxnId="{B16DCC97-E856-4DC2-A47A-FAB02B6E412E}">
      <dgm:prSet/>
      <dgm:spPr/>
      <dgm:t>
        <a:bodyPr/>
        <a:lstStyle/>
        <a:p>
          <a:endParaRPr lang="es-EC"/>
        </a:p>
      </dgm:t>
    </dgm:pt>
    <dgm:pt modelId="{6D789C92-6EDF-4760-859B-8095AD8504C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C" sz="1800" b="1" dirty="0" smtClean="0"/>
            <a:t>PORCENTAJE MORTALIDAD HOSPITALARIA: </a:t>
          </a:r>
          <a:r>
            <a:rPr lang="es-EC" sz="1800" dirty="0" smtClean="0"/>
            <a:t>32,83%</a:t>
          </a:r>
          <a:endParaRPr lang="es-EC" sz="1800" dirty="0"/>
        </a:p>
      </dgm:t>
    </dgm:pt>
    <dgm:pt modelId="{14C7D83E-3878-40BD-B0D9-8CF23E9AF2E3}" type="parTrans" cxnId="{93C861A1-44EE-423F-B93C-E1FE6E56896B}">
      <dgm:prSet/>
      <dgm:spPr/>
      <dgm:t>
        <a:bodyPr/>
        <a:lstStyle/>
        <a:p>
          <a:endParaRPr lang="es-EC"/>
        </a:p>
      </dgm:t>
    </dgm:pt>
    <dgm:pt modelId="{0625967D-9EFF-4E95-A475-8624B019F08E}" type="sibTrans" cxnId="{93C861A1-44EE-423F-B93C-E1FE6E56896B}">
      <dgm:prSet/>
      <dgm:spPr/>
      <dgm:t>
        <a:bodyPr/>
        <a:lstStyle/>
        <a:p>
          <a:endParaRPr lang="es-EC"/>
        </a:p>
      </dgm:t>
    </dgm:pt>
    <dgm:pt modelId="{FD22E0A9-CBFD-41AE-BD49-BCF7C6C54EDE}" type="pres">
      <dgm:prSet presAssocID="{A37BFD48-6940-48E9-A606-0486FAAD6A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6C6FF7C3-2DFE-4450-8DBE-3056CF058CCA}" type="pres">
      <dgm:prSet presAssocID="{A37BFD48-6940-48E9-A606-0486FAAD6A1B}" presName="Name1" presStyleCnt="0"/>
      <dgm:spPr/>
      <dgm:t>
        <a:bodyPr/>
        <a:lstStyle/>
        <a:p>
          <a:endParaRPr lang="es-EC"/>
        </a:p>
      </dgm:t>
    </dgm:pt>
    <dgm:pt modelId="{C230D0DB-D98A-4CF4-A84A-2A1ECF2042AE}" type="pres">
      <dgm:prSet presAssocID="{A37BFD48-6940-48E9-A606-0486FAAD6A1B}" presName="cycle" presStyleCnt="0"/>
      <dgm:spPr/>
      <dgm:t>
        <a:bodyPr/>
        <a:lstStyle/>
        <a:p>
          <a:endParaRPr lang="es-EC"/>
        </a:p>
      </dgm:t>
    </dgm:pt>
    <dgm:pt modelId="{EFEC90B3-399D-40A5-9949-76ABF5DA24EC}" type="pres">
      <dgm:prSet presAssocID="{A37BFD48-6940-48E9-A606-0486FAAD6A1B}" presName="srcNode" presStyleLbl="node1" presStyleIdx="0" presStyleCnt="7"/>
      <dgm:spPr/>
      <dgm:t>
        <a:bodyPr/>
        <a:lstStyle/>
        <a:p>
          <a:endParaRPr lang="es-EC"/>
        </a:p>
      </dgm:t>
    </dgm:pt>
    <dgm:pt modelId="{1C685CC4-C798-4343-99F1-4600BDC9DFB3}" type="pres">
      <dgm:prSet presAssocID="{A37BFD48-6940-48E9-A606-0486FAAD6A1B}" presName="conn" presStyleLbl="parChTrans1D2" presStyleIdx="0" presStyleCnt="1"/>
      <dgm:spPr/>
      <dgm:t>
        <a:bodyPr/>
        <a:lstStyle/>
        <a:p>
          <a:endParaRPr lang="es-EC"/>
        </a:p>
      </dgm:t>
    </dgm:pt>
    <dgm:pt modelId="{ED65C061-1A3D-4C4A-AD3A-D90BD8967DA4}" type="pres">
      <dgm:prSet presAssocID="{A37BFD48-6940-48E9-A606-0486FAAD6A1B}" presName="extraNode" presStyleLbl="node1" presStyleIdx="0" presStyleCnt="7"/>
      <dgm:spPr/>
      <dgm:t>
        <a:bodyPr/>
        <a:lstStyle/>
        <a:p>
          <a:endParaRPr lang="es-EC"/>
        </a:p>
      </dgm:t>
    </dgm:pt>
    <dgm:pt modelId="{4AAAEFDD-F993-487D-A1AE-D68DD6DC0E8E}" type="pres">
      <dgm:prSet presAssocID="{A37BFD48-6940-48E9-A606-0486FAAD6A1B}" presName="dstNode" presStyleLbl="node1" presStyleIdx="0" presStyleCnt="7"/>
      <dgm:spPr/>
      <dgm:t>
        <a:bodyPr/>
        <a:lstStyle/>
        <a:p>
          <a:endParaRPr lang="es-EC"/>
        </a:p>
      </dgm:t>
    </dgm:pt>
    <dgm:pt modelId="{91384CA8-E060-45D1-82D9-12F6EFA76473}" type="pres">
      <dgm:prSet presAssocID="{F00E3F95-B7DC-4786-94D1-6A273BBBA22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AAD085-268F-4EAE-BB31-C6ECC25C7680}" type="pres">
      <dgm:prSet presAssocID="{F00E3F95-B7DC-4786-94D1-6A273BBBA223}" presName="accent_1" presStyleCnt="0"/>
      <dgm:spPr/>
      <dgm:t>
        <a:bodyPr/>
        <a:lstStyle/>
        <a:p>
          <a:endParaRPr lang="es-EC"/>
        </a:p>
      </dgm:t>
    </dgm:pt>
    <dgm:pt modelId="{CB20CC7D-8863-47DA-ADE6-F38C502F8E09}" type="pres">
      <dgm:prSet presAssocID="{F00E3F95-B7DC-4786-94D1-6A273BBBA223}" presName="accentRepeatNode" presStyleLbl="solidFgAcc1" presStyleIdx="0" presStyleCnt="7"/>
      <dgm:spPr/>
      <dgm:t>
        <a:bodyPr/>
        <a:lstStyle/>
        <a:p>
          <a:endParaRPr lang="es-EC"/>
        </a:p>
      </dgm:t>
    </dgm:pt>
    <dgm:pt modelId="{3CD35879-97AC-40A1-AC08-C1ED09079C3A}" type="pres">
      <dgm:prSet presAssocID="{247A8047-5E6D-4C85-823A-835536BC203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3FFB01-A989-4B59-8FDB-0C647FA94072}" type="pres">
      <dgm:prSet presAssocID="{247A8047-5E6D-4C85-823A-835536BC2030}" presName="accent_2" presStyleCnt="0"/>
      <dgm:spPr/>
      <dgm:t>
        <a:bodyPr/>
        <a:lstStyle/>
        <a:p>
          <a:endParaRPr lang="es-EC"/>
        </a:p>
      </dgm:t>
    </dgm:pt>
    <dgm:pt modelId="{E05E334D-6BA4-4382-8A82-879EC51D8208}" type="pres">
      <dgm:prSet presAssocID="{247A8047-5E6D-4C85-823A-835536BC2030}" presName="accentRepeatNode" presStyleLbl="solidFgAcc1" presStyleIdx="1" presStyleCnt="7"/>
      <dgm:spPr/>
      <dgm:t>
        <a:bodyPr/>
        <a:lstStyle/>
        <a:p>
          <a:endParaRPr lang="es-EC"/>
        </a:p>
      </dgm:t>
    </dgm:pt>
    <dgm:pt modelId="{DDE8ADA1-ADA5-4A5F-88D3-9A5B50E263C0}" type="pres">
      <dgm:prSet presAssocID="{45C17CFE-BE2D-4C6D-813D-8EDE85386F82}" presName="text_3" presStyleLbl="node1" presStyleIdx="2" presStyleCnt="7" custLinFactNeighborX="-12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94E460-59D0-493D-83F7-7B55356D585B}" type="pres">
      <dgm:prSet presAssocID="{45C17CFE-BE2D-4C6D-813D-8EDE85386F82}" presName="accent_3" presStyleCnt="0"/>
      <dgm:spPr/>
      <dgm:t>
        <a:bodyPr/>
        <a:lstStyle/>
        <a:p>
          <a:endParaRPr lang="es-EC"/>
        </a:p>
      </dgm:t>
    </dgm:pt>
    <dgm:pt modelId="{114FD296-4E0E-4BC3-9198-98A281BACC2E}" type="pres">
      <dgm:prSet presAssocID="{45C17CFE-BE2D-4C6D-813D-8EDE85386F82}" presName="accentRepeatNode" presStyleLbl="solidFgAcc1" presStyleIdx="2" presStyleCnt="7"/>
      <dgm:spPr/>
      <dgm:t>
        <a:bodyPr/>
        <a:lstStyle/>
        <a:p>
          <a:endParaRPr lang="es-EC"/>
        </a:p>
      </dgm:t>
    </dgm:pt>
    <dgm:pt modelId="{ADB3D933-4493-4855-83DF-2F1DA6A60F13}" type="pres">
      <dgm:prSet presAssocID="{6D789C92-6EDF-4760-859B-8095AD8504C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33A6F3-27E5-4D95-B873-A86933EE497C}" type="pres">
      <dgm:prSet presAssocID="{6D789C92-6EDF-4760-859B-8095AD8504CF}" presName="accent_4" presStyleCnt="0"/>
      <dgm:spPr/>
    </dgm:pt>
    <dgm:pt modelId="{04C6BAA5-9CDB-4FAD-897B-CFAD1B2EC12A}" type="pres">
      <dgm:prSet presAssocID="{6D789C92-6EDF-4760-859B-8095AD8504CF}" presName="accentRepeatNode" presStyleLbl="solidFgAcc1" presStyleIdx="3" presStyleCnt="7"/>
      <dgm:spPr/>
    </dgm:pt>
    <dgm:pt modelId="{49643967-8D18-4C4A-93FE-6C5D2D1EF6DE}" type="pres">
      <dgm:prSet presAssocID="{66440FA1-DBA6-48C2-8487-501A9BD68E5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7DB3BB-604F-40AC-B5B0-28759E5EF386}" type="pres">
      <dgm:prSet presAssocID="{66440FA1-DBA6-48C2-8487-501A9BD68E56}" presName="accent_5" presStyleCnt="0"/>
      <dgm:spPr/>
    </dgm:pt>
    <dgm:pt modelId="{FA1C67B6-8A19-40C3-89B6-DBBEA694162D}" type="pres">
      <dgm:prSet presAssocID="{66440FA1-DBA6-48C2-8487-501A9BD68E56}" presName="accentRepeatNode" presStyleLbl="solidFgAcc1" presStyleIdx="4" presStyleCnt="7"/>
      <dgm:spPr/>
    </dgm:pt>
    <dgm:pt modelId="{4C84FF85-24DE-4822-9360-22DA75F9F473}" type="pres">
      <dgm:prSet presAssocID="{4793E397-BF2D-4C6F-A05C-8E8C55C068C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8C4D63-C0DC-4192-88E5-D8F4DA24870A}" type="pres">
      <dgm:prSet presAssocID="{4793E397-BF2D-4C6F-A05C-8E8C55C068C7}" presName="accent_6" presStyleCnt="0"/>
      <dgm:spPr/>
    </dgm:pt>
    <dgm:pt modelId="{D169A45F-67FC-49C5-B732-2BA7DDD38874}" type="pres">
      <dgm:prSet presAssocID="{4793E397-BF2D-4C6F-A05C-8E8C55C068C7}" presName="accentRepeatNode" presStyleLbl="solidFgAcc1" presStyleIdx="5" presStyleCnt="7"/>
      <dgm:spPr/>
    </dgm:pt>
    <dgm:pt modelId="{0E471F86-D6DF-4B14-AA7B-6017ABB778EB}" type="pres">
      <dgm:prSet presAssocID="{0AE053F3-306F-48D0-9064-2B590D34A0C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2E1381-7704-4B9D-A1AB-797E04B1B871}" type="pres">
      <dgm:prSet presAssocID="{0AE053F3-306F-48D0-9064-2B590D34A0C9}" presName="accent_7" presStyleCnt="0"/>
      <dgm:spPr/>
    </dgm:pt>
    <dgm:pt modelId="{ACEEE8E0-7F73-4ABA-A4C5-7F3F3F0811D0}" type="pres">
      <dgm:prSet presAssocID="{0AE053F3-306F-48D0-9064-2B590D34A0C9}" presName="accentRepeatNode" presStyleLbl="solidFgAcc1" presStyleIdx="6" presStyleCnt="7"/>
      <dgm:spPr/>
    </dgm:pt>
  </dgm:ptLst>
  <dgm:cxnLst>
    <dgm:cxn modelId="{517A12F0-832F-4068-B130-5157DC9C5B84}" type="presOf" srcId="{F00E3F95-B7DC-4786-94D1-6A273BBBA223}" destId="{91384CA8-E060-45D1-82D9-12F6EFA76473}" srcOrd="0" destOrd="0" presId="urn:microsoft.com/office/officeart/2008/layout/VerticalCurvedList"/>
    <dgm:cxn modelId="{650C1C85-EB74-4308-8DD8-A6C86CD32037}" type="presOf" srcId="{247A8047-5E6D-4C85-823A-835536BC2030}" destId="{3CD35879-97AC-40A1-AC08-C1ED09079C3A}" srcOrd="0" destOrd="0" presId="urn:microsoft.com/office/officeart/2008/layout/VerticalCurvedList"/>
    <dgm:cxn modelId="{B16DCC97-E856-4DC2-A47A-FAB02B6E412E}" srcId="{A37BFD48-6940-48E9-A606-0486FAAD6A1B}" destId="{0AE053F3-306F-48D0-9064-2B590D34A0C9}" srcOrd="6" destOrd="0" parTransId="{933AF263-E12F-4BF0-952D-81868661CEC0}" sibTransId="{C3D4B1C4-9391-453D-B57B-D274EB203A82}"/>
    <dgm:cxn modelId="{A33FED4D-CA9B-4A72-8555-B1F67A3346A8}" srcId="{A37BFD48-6940-48E9-A606-0486FAAD6A1B}" destId="{247A8047-5E6D-4C85-823A-835536BC2030}" srcOrd="1" destOrd="0" parTransId="{9D62CB7B-1438-4CA9-AD87-BD65A328AEA3}" sibTransId="{6F15C9C9-65B7-486F-B8C5-7EC35B873648}"/>
    <dgm:cxn modelId="{26FB6577-955E-4013-AF59-AA92C17635D3}" type="presOf" srcId="{4793E397-BF2D-4C6F-A05C-8E8C55C068C7}" destId="{4C84FF85-24DE-4822-9360-22DA75F9F473}" srcOrd="0" destOrd="0" presId="urn:microsoft.com/office/officeart/2008/layout/VerticalCurvedList"/>
    <dgm:cxn modelId="{AF03F5AF-E2FB-4B20-BD27-7A874AE556DE}" type="presOf" srcId="{0AE053F3-306F-48D0-9064-2B590D34A0C9}" destId="{0E471F86-D6DF-4B14-AA7B-6017ABB778EB}" srcOrd="0" destOrd="0" presId="urn:microsoft.com/office/officeart/2008/layout/VerticalCurvedList"/>
    <dgm:cxn modelId="{1772565A-1317-4D45-A3F2-27CE2570CA0D}" srcId="{A37BFD48-6940-48E9-A606-0486FAAD6A1B}" destId="{45C17CFE-BE2D-4C6D-813D-8EDE85386F82}" srcOrd="2" destOrd="0" parTransId="{85D02BFF-EECE-4F34-847A-5699F0823AF1}" sibTransId="{27D723FA-BD9C-4728-9799-1AB82A4112D5}"/>
    <dgm:cxn modelId="{93C861A1-44EE-423F-B93C-E1FE6E56896B}" srcId="{A37BFD48-6940-48E9-A606-0486FAAD6A1B}" destId="{6D789C92-6EDF-4760-859B-8095AD8504CF}" srcOrd="3" destOrd="0" parTransId="{14C7D83E-3878-40BD-B0D9-8CF23E9AF2E3}" sibTransId="{0625967D-9EFF-4E95-A475-8624B019F08E}"/>
    <dgm:cxn modelId="{DF48B39C-4470-4771-81DA-8219436ED5C3}" type="presOf" srcId="{6D789C92-6EDF-4760-859B-8095AD8504CF}" destId="{ADB3D933-4493-4855-83DF-2F1DA6A60F13}" srcOrd="0" destOrd="0" presId="urn:microsoft.com/office/officeart/2008/layout/VerticalCurvedList"/>
    <dgm:cxn modelId="{F001CA16-42C1-4978-BF3B-EC7D147EC521}" type="presOf" srcId="{66440FA1-DBA6-48C2-8487-501A9BD68E56}" destId="{49643967-8D18-4C4A-93FE-6C5D2D1EF6DE}" srcOrd="0" destOrd="0" presId="urn:microsoft.com/office/officeart/2008/layout/VerticalCurvedList"/>
    <dgm:cxn modelId="{4ED227C4-2F47-414C-B3D4-2D7CF54AC2D6}" srcId="{A37BFD48-6940-48E9-A606-0486FAAD6A1B}" destId="{66440FA1-DBA6-48C2-8487-501A9BD68E56}" srcOrd="4" destOrd="0" parTransId="{D163257F-4462-4851-B1DD-549DDB932865}" sibTransId="{C12A3B8D-0DC0-4AFC-B1ED-65713436C21B}"/>
    <dgm:cxn modelId="{DA52BDC4-7583-4974-93CD-7EF2C85971A1}" type="presOf" srcId="{57BFD51C-0868-4FD6-A889-EE66D4321771}" destId="{1C685CC4-C798-4343-99F1-4600BDC9DFB3}" srcOrd="0" destOrd="0" presId="urn:microsoft.com/office/officeart/2008/layout/VerticalCurvedList"/>
    <dgm:cxn modelId="{BF1E077D-1E9A-4445-9EC6-4EEB8D665718}" type="presOf" srcId="{45C17CFE-BE2D-4C6D-813D-8EDE85386F82}" destId="{DDE8ADA1-ADA5-4A5F-88D3-9A5B50E263C0}" srcOrd="0" destOrd="0" presId="urn:microsoft.com/office/officeart/2008/layout/VerticalCurvedList"/>
    <dgm:cxn modelId="{E632251E-F81B-4BD3-84E0-E25265C3D1D5}" srcId="{A37BFD48-6940-48E9-A606-0486FAAD6A1B}" destId="{4793E397-BF2D-4C6F-A05C-8E8C55C068C7}" srcOrd="5" destOrd="0" parTransId="{A03B90C8-75A9-4168-BAF5-DA42562FCEDD}" sibTransId="{6A9E705E-86F7-481F-87C9-EEF49AF99362}"/>
    <dgm:cxn modelId="{7713076E-7DCE-438A-8605-560736FBEE3A}" srcId="{A37BFD48-6940-48E9-A606-0486FAAD6A1B}" destId="{F00E3F95-B7DC-4786-94D1-6A273BBBA223}" srcOrd="0" destOrd="0" parTransId="{ACACED95-D5AB-4091-89ED-CBA516AD2CCA}" sibTransId="{57BFD51C-0868-4FD6-A889-EE66D4321771}"/>
    <dgm:cxn modelId="{65FD7417-6CB1-4E88-A778-92A63DAADAC6}" type="presOf" srcId="{A37BFD48-6940-48E9-A606-0486FAAD6A1B}" destId="{FD22E0A9-CBFD-41AE-BD49-BCF7C6C54EDE}" srcOrd="0" destOrd="0" presId="urn:microsoft.com/office/officeart/2008/layout/VerticalCurvedList"/>
    <dgm:cxn modelId="{03EF6A20-EB02-4BDB-8C65-273D09E801A5}" type="presParOf" srcId="{FD22E0A9-CBFD-41AE-BD49-BCF7C6C54EDE}" destId="{6C6FF7C3-2DFE-4450-8DBE-3056CF058CCA}" srcOrd="0" destOrd="0" presId="urn:microsoft.com/office/officeart/2008/layout/VerticalCurvedList"/>
    <dgm:cxn modelId="{CE0435C8-C4DB-4ECE-813A-64D6BD7CFDE3}" type="presParOf" srcId="{6C6FF7C3-2DFE-4450-8DBE-3056CF058CCA}" destId="{C230D0DB-D98A-4CF4-A84A-2A1ECF2042AE}" srcOrd="0" destOrd="0" presId="urn:microsoft.com/office/officeart/2008/layout/VerticalCurvedList"/>
    <dgm:cxn modelId="{60767EEB-3FEE-4BEE-903C-99C02595671A}" type="presParOf" srcId="{C230D0DB-D98A-4CF4-A84A-2A1ECF2042AE}" destId="{EFEC90B3-399D-40A5-9949-76ABF5DA24EC}" srcOrd="0" destOrd="0" presId="urn:microsoft.com/office/officeart/2008/layout/VerticalCurvedList"/>
    <dgm:cxn modelId="{8FD6EA14-93F1-4B59-88F7-63F56F2FCCFD}" type="presParOf" srcId="{C230D0DB-D98A-4CF4-A84A-2A1ECF2042AE}" destId="{1C685CC4-C798-4343-99F1-4600BDC9DFB3}" srcOrd="1" destOrd="0" presId="urn:microsoft.com/office/officeart/2008/layout/VerticalCurvedList"/>
    <dgm:cxn modelId="{1BDAD71E-328B-4EF2-A155-21935F747169}" type="presParOf" srcId="{C230D0DB-D98A-4CF4-A84A-2A1ECF2042AE}" destId="{ED65C061-1A3D-4C4A-AD3A-D90BD8967DA4}" srcOrd="2" destOrd="0" presId="urn:microsoft.com/office/officeart/2008/layout/VerticalCurvedList"/>
    <dgm:cxn modelId="{C0902FA2-AB34-4FDD-BA46-A32A37146DF6}" type="presParOf" srcId="{C230D0DB-D98A-4CF4-A84A-2A1ECF2042AE}" destId="{4AAAEFDD-F993-487D-A1AE-D68DD6DC0E8E}" srcOrd="3" destOrd="0" presId="urn:microsoft.com/office/officeart/2008/layout/VerticalCurvedList"/>
    <dgm:cxn modelId="{941A8BF9-903A-49DD-A24D-EBFEB866FFE6}" type="presParOf" srcId="{6C6FF7C3-2DFE-4450-8DBE-3056CF058CCA}" destId="{91384CA8-E060-45D1-82D9-12F6EFA76473}" srcOrd="1" destOrd="0" presId="urn:microsoft.com/office/officeart/2008/layout/VerticalCurvedList"/>
    <dgm:cxn modelId="{2AE8386C-6B87-4365-B797-77144FAB910A}" type="presParOf" srcId="{6C6FF7C3-2DFE-4450-8DBE-3056CF058CCA}" destId="{2FAAD085-268F-4EAE-BB31-C6ECC25C7680}" srcOrd="2" destOrd="0" presId="urn:microsoft.com/office/officeart/2008/layout/VerticalCurvedList"/>
    <dgm:cxn modelId="{667D3CA0-DA58-4088-B434-5495EEF6DF43}" type="presParOf" srcId="{2FAAD085-268F-4EAE-BB31-C6ECC25C7680}" destId="{CB20CC7D-8863-47DA-ADE6-F38C502F8E09}" srcOrd="0" destOrd="0" presId="urn:microsoft.com/office/officeart/2008/layout/VerticalCurvedList"/>
    <dgm:cxn modelId="{7EDA8964-8FC3-4200-873A-397A14B4178A}" type="presParOf" srcId="{6C6FF7C3-2DFE-4450-8DBE-3056CF058CCA}" destId="{3CD35879-97AC-40A1-AC08-C1ED09079C3A}" srcOrd="3" destOrd="0" presId="urn:microsoft.com/office/officeart/2008/layout/VerticalCurvedList"/>
    <dgm:cxn modelId="{DBFCCA33-3792-4831-A237-A1DA75285925}" type="presParOf" srcId="{6C6FF7C3-2DFE-4450-8DBE-3056CF058CCA}" destId="{FB3FFB01-A989-4B59-8FDB-0C647FA94072}" srcOrd="4" destOrd="0" presId="urn:microsoft.com/office/officeart/2008/layout/VerticalCurvedList"/>
    <dgm:cxn modelId="{AC5C8FC7-4CC7-4662-B7AC-F5BFA783D6D6}" type="presParOf" srcId="{FB3FFB01-A989-4B59-8FDB-0C647FA94072}" destId="{E05E334D-6BA4-4382-8A82-879EC51D8208}" srcOrd="0" destOrd="0" presId="urn:microsoft.com/office/officeart/2008/layout/VerticalCurvedList"/>
    <dgm:cxn modelId="{F52FE5F4-9C3B-4985-9C6B-B005E964B00B}" type="presParOf" srcId="{6C6FF7C3-2DFE-4450-8DBE-3056CF058CCA}" destId="{DDE8ADA1-ADA5-4A5F-88D3-9A5B50E263C0}" srcOrd="5" destOrd="0" presId="urn:microsoft.com/office/officeart/2008/layout/VerticalCurvedList"/>
    <dgm:cxn modelId="{2A5B6458-F6F8-4463-B33E-38C8BF42187C}" type="presParOf" srcId="{6C6FF7C3-2DFE-4450-8DBE-3056CF058CCA}" destId="{2A94E460-59D0-493D-83F7-7B55356D585B}" srcOrd="6" destOrd="0" presId="urn:microsoft.com/office/officeart/2008/layout/VerticalCurvedList"/>
    <dgm:cxn modelId="{0549D439-F67A-4981-8FF3-330CCD14CBC8}" type="presParOf" srcId="{2A94E460-59D0-493D-83F7-7B55356D585B}" destId="{114FD296-4E0E-4BC3-9198-98A281BACC2E}" srcOrd="0" destOrd="0" presId="urn:microsoft.com/office/officeart/2008/layout/VerticalCurvedList"/>
    <dgm:cxn modelId="{67C05D1C-3EBC-418A-958F-28620B5455EB}" type="presParOf" srcId="{6C6FF7C3-2DFE-4450-8DBE-3056CF058CCA}" destId="{ADB3D933-4493-4855-83DF-2F1DA6A60F13}" srcOrd="7" destOrd="0" presId="urn:microsoft.com/office/officeart/2008/layout/VerticalCurvedList"/>
    <dgm:cxn modelId="{98989748-F36A-4E90-B587-8DFF793AA712}" type="presParOf" srcId="{6C6FF7C3-2DFE-4450-8DBE-3056CF058CCA}" destId="{A133A6F3-27E5-4D95-B873-A86933EE497C}" srcOrd="8" destOrd="0" presId="urn:microsoft.com/office/officeart/2008/layout/VerticalCurvedList"/>
    <dgm:cxn modelId="{A0157431-DD08-4655-8299-FCF581683102}" type="presParOf" srcId="{A133A6F3-27E5-4D95-B873-A86933EE497C}" destId="{04C6BAA5-9CDB-4FAD-897B-CFAD1B2EC12A}" srcOrd="0" destOrd="0" presId="urn:microsoft.com/office/officeart/2008/layout/VerticalCurvedList"/>
    <dgm:cxn modelId="{99A1444F-69A2-419C-93BB-3B1F89D540F9}" type="presParOf" srcId="{6C6FF7C3-2DFE-4450-8DBE-3056CF058CCA}" destId="{49643967-8D18-4C4A-93FE-6C5D2D1EF6DE}" srcOrd="9" destOrd="0" presId="urn:microsoft.com/office/officeart/2008/layout/VerticalCurvedList"/>
    <dgm:cxn modelId="{A9258516-F7D7-4DC1-9F57-48895B45D9C4}" type="presParOf" srcId="{6C6FF7C3-2DFE-4450-8DBE-3056CF058CCA}" destId="{F77DB3BB-604F-40AC-B5B0-28759E5EF386}" srcOrd="10" destOrd="0" presId="urn:microsoft.com/office/officeart/2008/layout/VerticalCurvedList"/>
    <dgm:cxn modelId="{D1E4A772-2A34-4470-8021-FBEC1F3D6EBF}" type="presParOf" srcId="{F77DB3BB-604F-40AC-B5B0-28759E5EF386}" destId="{FA1C67B6-8A19-40C3-89B6-DBBEA694162D}" srcOrd="0" destOrd="0" presId="urn:microsoft.com/office/officeart/2008/layout/VerticalCurvedList"/>
    <dgm:cxn modelId="{3A3F7BCF-8F7F-4C3F-9D3C-6996E7A1AD48}" type="presParOf" srcId="{6C6FF7C3-2DFE-4450-8DBE-3056CF058CCA}" destId="{4C84FF85-24DE-4822-9360-22DA75F9F473}" srcOrd="11" destOrd="0" presId="urn:microsoft.com/office/officeart/2008/layout/VerticalCurvedList"/>
    <dgm:cxn modelId="{47657B18-35B9-4C9A-AE30-889804134B60}" type="presParOf" srcId="{6C6FF7C3-2DFE-4450-8DBE-3056CF058CCA}" destId="{F88C4D63-C0DC-4192-88E5-D8F4DA24870A}" srcOrd="12" destOrd="0" presId="urn:microsoft.com/office/officeart/2008/layout/VerticalCurvedList"/>
    <dgm:cxn modelId="{2DDDD2C5-854D-4838-B9A4-D0E76BEA20FD}" type="presParOf" srcId="{F88C4D63-C0DC-4192-88E5-D8F4DA24870A}" destId="{D169A45F-67FC-49C5-B732-2BA7DDD38874}" srcOrd="0" destOrd="0" presId="urn:microsoft.com/office/officeart/2008/layout/VerticalCurvedList"/>
    <dgm:cxn modelId="{74749B6F-EBF3-4D68-BA39-1AD30C085B2B}" type="presParOf" srcId="{6C6FF7C3-2DFE-4450-8DBE-3056CF058CCA}" destId="{0E471F86-D6DF-4B14-AA7B-6017ABB778EB}" srcOrd="13" destOrd="0" presId="urn:microsoft.com/office/officeart/2008/layout/VerticalCurvedList"/>
    <dgm:cxn modelId="{0B73709A-2204-42FB-AC99-210746F127DF}" type="presParOf" srcId="{6C6FF7C3-2DFE-4450-8DBE-3056CF058CCA}" destId="{232E1381-7704-4B9D-A1AB-797E04B1B871}" srcOrd="14" destOrd="0" presId="urn:microsoft.com/office/officeart/2008/layout/VerticalCurvedList"/>
    <dgm:cxn modelId="{C3850A85-E8DF-4C69-BA63-93ACA2C4DE43}" type="presParOf" srcId="{232E1381-7704-4B9D-A1AB-797E04B1B871}" destId="{ACEEE8E0-7F73-4ABA-A4C5-7F3F3F0811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7C9BE5-3826-47D5-80F9-9F55F6695423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50CC16D-90EF-44BD-AE8C-4B2A01040C80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dirty="0">
              <a:solidFill>
                <a:schemeClr val="tx2">
                  <a:lumMod val="50000"/>
                </a:schemeClr>
              </a:solidFill>
              <a:effectLst/>
              <a:latin typeface="Arial"/>
              <a:ea typeface="Verdana" panose="020B0604030504040204" pitchFamily="34" charset="0"/>
              <a:cs typeface="Arial"/>
            </a:rPr>
            <a:t>Canal accesible para el ciudadano</a:t>
          </a:r>
          <a:endParaRPr lang="es-EC" dirty="0">
            <a:solidFill>
              <a:schemeClr val="tx2">
                <a:lumMod val="50000"/>
              </a:schemeClr>
            </a:solidFill>
            <a:latin typeface="Arial"/>
            <a:cs typeface="Arial"/>
          </a:endParaRPr>
        </a:p>
      </dgm:t>
    </dgm:pt>
    <dgm:pt modelId="{CEC60DCF-1EAB-4722-A5F1-45E58DE076E3}" type="parTrans" cxnId="{E3017079-8CE9-451F-8B95-84C0881B5DA8}">
      <dgm:prSet/>
      <dgm:spPr/>
      <dgm:t>
        <a:bodyPr/>
        <a:lstStyle/>
        <a:p>
          <a:endParaRPr lang="es-EC">
            <a:latin typeface="Arial"/>
            <a:cs typeface="Arial"/>
          </a:endParaRPr>
        </a:p>
      </dgm:t>
    </dgm:pt>
    <dgm:pt modelId="{45E023BD-B8F3-4805-B796-5A0C7BB6BF60}" type="sibTrans" cxnId="{E3017079-8CE9-451F-8B95-84C0881B5DA8}">
      <dgm:prSet/>
      <dgm:spPr/>
      <dgm:t>
        <a:bodyPr/>
        <a:lstStyle/>
        <a:p>
          <a:endParaRPr lang="es-EC">
            <a:latin typeface="Arial"/>
            <a:cs typeface="Arial"/>
          </a:endParaRPr>
        </a:p>
      </dgm:t>
    </dgm:pt>
    <dgm:pt modelId="{546E9FF7-050B-418D-953B-68203C97D3F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dirty="0">
              <a:solidFill>
                <a:schemeClr val="tx2">
                  <a:lumMod val="50000"/>
                </a:schemeClr>
              </a:solidFill>
              <a:effectLst/>
              <a:latin typeface="Arial"/>
              <a:ea typeface="Verdana" panose="020B0604030504040204" pitchFamily="34" charset="0"/>
              <a:cs typeface="Arial"/>
            </a:rPr>
            <a:t>Genera información útil para </a:t>
          </a:r>
          <a:r>
            <a:rPr lang="es-EC" dirty="0" smtClean="0">
              <a:solidFill>
                <a:schemeClr val="tx2">
                  <a:lumMod val="50000"/>
                </a:schemeClr>
              </a:solidFill>
              <a:effectLst/>
              <a:latin typeface="Arial"/>
              <a:ea typeface="Verdana" panose="020B0604030504040204" pitchFamily="34" charset="0"/>
              <a:cs typeface="Arial"/>
            </a:rPr>
            <a:t>tomar decisiones </a:t>
          </a:r>
          <a:r>
            <a:rPr lang="es-EC" dirty="0">
              <a:solidFill>
                <a:schemeClr val="tx2">
                  <a:lumMod val="50000"/>
                </a:schemeClr>
              </a:solidFill>
              <a:effectLst/>
              <a:latin typeface="Arial"/>
              <a:ea typeface="Verdana" panose="020B0604030504040204" pitchFamily="34" charset="0"/>
              <a:cs typeface="Arial"/>
            </a:rPr>
            <a:t>y acciones de mejora para la calidad de los servicios.</a:t>
          </a:r>
          <a:endParaRPr lang="es-EC" dirty="0">
            <a:solidFill>
              <a:schemeClr val="tx2">
                <a:lumMod val="50000"/>
              </a:schemeClr>
            </a:solidFill>
            <a:effectLst/>
            <a:latin typeface="Arial"/>
            <a:ea typeface="Calibri" panose="020F0502020204030204" pitchFamily="34" charset="0"/>
            <a:cs typeface="Arial"/>
          </a:endParaRPr>
        </a:p>
      </dgm:t>
    </dgm:pt>
    <dgm:pt modelId="{21545830-2A99-4F76-9060-5827A58C64FD}" type="parTrans" cxnId="{7E267FAF-2BAB-405A-A9B5-A182D8B55EB3}">
      <dgm:prSet/>
      <dgm:spPr/>
      <dgm:t>
        <a:bodyPr/>
        <a:lstStyle/>
        <a:p>
          <a:endParaRPr lang="es-EC">
            <a:latin typeface="Arial"/>
            <a:cs typeface="Arial"/>
          </a:endParaRPr>
        </a:p>
      </dgm:t>
    </dgm:pt>
    <dgm:pt modelId="{EBCABD32-36B1-4D6B-8A89-7DE706E5C9F1}" type="sibTrans" cxnId="{7E267FAF-2BAB-405A-A9B5-A182D8B55EB3}">
      <dgm:prSet/>
      <dgm:spPr/>
      <dgm:t>
        <a:bodyPr/>
        <a:lstStyle/>
        <a:p>
          <a:endParaRPr lang="es-EC">
            <a:latin typeface="Arial"/>
            <a:cs typeface="Arial"/>
          </a:endParaRPr>
        </a:p>
      </dgm:t>
    </dgm:pt>
    <dgm:pt modelId="{053E400C-E11C-4A80-B46C-2961BD4EF743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2">
                  <a:lumMod val="50000"/>
                </a:schemeClr>
              </a:solidFill>
              <a:effectLst/>
              <a:latin typeface="Arial"/>
              <a:ea typeface="Verdana" panose="020B0604030504040204" pitchFamily="34" charset="0"/>
              <a:cs typeface="Arial"/>
            </a:rPr>
            <a:t>Mecanismo </a:t>
          </a:r>
          <a:r>
            <a:rPr lang="es-EC" dirty="0">
              <a:solidFill>
                <a:schemeClr val="tx2">
                  <a:lumMod val="50000"/>
                </a:schemeClr>
              </a:solidFill>
              <a:effectLst/>
              <a:latin typeface="Arial"/>
              <a:ea typeface="Verdana" panose="020B0604030504040204" pitchFamily="34" charset="0"/>
              <a:cs typeface="Arial"/>
            </a:rPr>
            <a:t>objetivo e independiente </a:t>
          </a:r>
          <a:r>
            <a:rPr lang="es-EC" dirty="0" smtClean="0">
              <a:solidFill>
                <a:schemeClr val="tx2">
                  <a:lumMod val="50000"/>
                </a:schemeClr>
              </a:solidFill>
              <a:effectLst/>
              <a:latin typeface="Arial"/>
              <a:ea typeface="Verdana" panose="020B0604030504040204" pitchFamily="34" charset="0"/>
              <a:cs typeface="Arial"/>
            </a:rPr>
            <a:t>para registrar </a:t>
          </a:r>
          <a:r>
            <a:rPr lang="es-EC" dirty="0">
              <a:solidFill>
                <a:schemeClr val="tx2">
                  <a:lumMod val="50000"/>
                </a:schemeClr>
              </a:solidFill>
              <a:effectLst/>
              <a:latin typeface="Arial"/>
              <a:ea typeface="Verdana" panose="020B0604030504040204" pitchFamily="34" charset="0"/>
              <a:cs typeface="Arial"/>
            </a:rPr>
            <a:t>las inconformidades sobre los servicios de salud.</a:t>
          </a:r>
          <a:endParaRPr lang="es-EC" dirty="0">
            <a:solidFill>
              <a:schemeClr val="tx2">
                <a:lumMod val="50000"/>
              </a:schemeClr>
            </a:solidFill>
            <a:effectLst/>
            <a:latin typeface="Arial"/>
            <a:ea typeface="Calibri" panose="020F0502020204030204" pitchFamily="34" charset="0"/>
            <a:cs typeface="Arial"/>
          </a:endParaRPr>
        </a:p>
      </dgm:t>
    </dgm:pt>
    <dgm:pt modelId="{2B6AB991-CEF0-4270-8592-A703423B3897}" type="parTrans" cxnId="{BF9FFACE-2A9E-45EE-9F71-33FC112116A9}">
      <dgm:prSet/>
      <dgm:spPr/>
      <dgm:t>
        <a:bodyPr/>
        <a:lstStyle/>
        <a:p>
          <a:endParaRPr lang="es-EC">
            <a:latin typeface="Arial"/>
            <a:cs typeface="Arial"/>
          </a:endParaRPr>
        </a:p>
      </dgm:t>
    </dgm:pt>
    <dgm:pt modelId="{C82007B1-18F2-49C3-9B30-2BA58D83E1D9}" type="sibTrans" cxnId="{BF9FFACE-2A9E-45EE-9F71-33FC112116A9}">
      <dgm:prSet/>
      <dgm:spPr/>
      <dgm:t>
        <a:bodyPr/>
        <a:lstStyle/>
        <a:p>
          <a:endParaRPr lang="es-EC">
            <a:latin typeface="Arial"/>
            <a:cs typeface="Arial"/>
          </a:endParaRPr>
        </a:p>
      </dgm:t>
    </dgm:pt>
    <dgm:pt modelId="{93F25570-21E6-4609-BABB-AE1ECEC62029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dirty="0">
              <a:solidFill>
                <a:schemeClr val="tx2">
                  <a:lumMod val="50000"/>
                </a:schemeClr>
              </a:solidFill>
              <a:effectLst/>
              <a:latin typeface="Arial"/>
              <a:ea typeface="Verdana" panose="020B0604030504040204" pitchFamily="34" charset="0"/>
              <a:cs typeface="Arial"/>
            </a:rPr>
            <a:t>Registra sus felicitaciones, inconformidades, denuncias, </a:t>
          </a:r>
          <a:r>
            <a:rPr lang="es-EC" dirty="0" smtClean="0">
              <a:solidFill>
                <a:schemeClr val="tx2">
                  <a:lumMod val="50000"/>
                </a:schemeClr>
              </a:solidFill>
              <a:effectLst/>
              <a:latin typeface="Arial"/>
              <a:ea typeface="Verdana" panose="020B0604030504040204" pitchFamily="34" charset="0"/>
              <a:cs typeface="Arial"/>
            </a:rPr>
            <a:t>y requerimientos</a:t>
          </a:r>
          <a:r>
            <a:rPr lang="es-EC" dirty="0">
              <a:solidFill>
                <a:schemeClr val="tx2">
                  <a:lumMod val="50000"/>
                </a:schemeClr>
              </a:solidFill>
              <a:effectLst/>
              <a:latin typeface="Arial"/>
              <a:ea typeface="Verdana" panose="020B0604030504040204" pitchFamily="34" charset="0"/>
              <a:cs typeface="Arial"/>
            </a:rPr>
            <a:t>.</a:t>
          </a:r>
        </a:p>
      </dgm:t>
    </dgm:pt>
    <dgm:pt modelId="{BC2D3E02-9144-4579-8CB5-11B5217105DA}" type="parTrans" cxnId="{D16C667D-5658-4601-9092-C52054D34BDE}">
      <dgm:prSet/>
      <dgm:spPr/>
      <dgm:t>
        <a:bodyPr/>
        <a:lstStyle/>
        <a:p>
          <a:endParaRPr lang="es-EC">
            <a:latin typeface="Arial"/>
            <a:cs typeface="Arial"/>
          </a:endParaRPr>
        </a:p>
      </dgm:t>
    </dgm:pt>
    <dgm:pt modelId="{C1047159-06CE-47AF-8AFB-149BF8AE5A3E}" type="sibTrans" cxnId="{D16C667D-5658-4601-9092-C52054D34BDE}">
      <dgm:prSet/>
      <dgm:spPr/>
      <dgm:t>
        <a:bodyPr/>
        <a:lstStyle/>
        <a:p>
          <a:endParaRPr lang="es-EC">
            <a:latin typeface="Arial"/>
            <a:cs typeface="Arial"/>
          </a:endParaRPr>
        </a:p>
      </dgm:t>
    </dgm:pt>
    <dgm:pt modelId="{4F606440-3526-472A-9E35-DFD72F0F0534}" type="pres">
      <dgm:prSet presAssocID="{867C9BE5-3826-47D5-80F9-9F55F669542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D0E3A67-17CB-4BED-8E9E-770B8EB3125B}" type="pres">
      <dgm:prSet presAssocID="{D50CC16D-90EF-44BD-AE8C-4B2A01040C80}" presName="comp" presStyleCnt="0"/>
      <dgm:spPr/>
    </dgm:pt>
    <dgm:pt modelId="{B011F254-6823-440C-9AA9-3667CF9C81D3}" type="pres">
      <dgm:prSet presAssocID="{D50CC16D-90EF-44BD-AE8C-4B2A01040C80}" presName="box" presStyleLbl="node1" presStyleIdx="0" presStyleCnt="4" custScaleX="100000" custLinFactNeighborX="7727" custLinFactNeighborY="-64523"/>
      <dgm:spPr/>
      <dgm:t>
        <a:bodyPr/>
        <a:lstStyle/>
        <a:p>
          <a:endParaRPr lang="es-EC"/>
        </a:p>
      </dgm:t>
    </dgm:pt>
    <dgm:pt modelId="{0CFFE423-D882-4A63-8DC4-54AB4AC066FF}" type="pres">
      <dgm:prSet presAssocID="{D50CC16D-90EF-44BD-AE8C-4B2A01040C80}" presName="img" presStyleLbl="fgImgPlace1" presStyleIdx="0" presStyleCnt="4" custScaleX="38527" custLinFactNeighborX="-1714" custLinFactNeighborY="-3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793B166-1A9B-4E1B-A974-C0E6642FF833}" type="pres">
      <dgm:prSet presAssocID="{D50CC16D-90EF-44BD-AE8C-4B2A01040C8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360DFA-E0E2-4898-A613-0A7B7833DD9E}" type="pres">
      <dgm:prSet presAssocID="{45E023BD-B8F3-4805-B796-5A0C7BB6BF60}" presName="spacer" presStyleCnt="0"/>
      <dgm:spPr/>
    </dgm:pt>
    <dgm:pt modelId="{A0328716-4657-44EB-8DBB-C91E8F1C7738}" type="pres">
      <dgm:prSet presAssocID="{93F25570-21E6-4609-BABB-AE1ECEC62029}" presName="comp" presStyleCnt="0"/>
      <dgm:spPr/>
    </dgm:pt>
    <dgm:pt modelId="{0765E742-51F5-4C3F-985D-027315EEBC87}" type="pres">
      <dgm:prSet presAssocID="{93F25570-21E6-4609-BABB-AE1ECEC62029}" presName="box" presStyleLbl="node1" presStyleIdx="1" presStyleCnt="4"/>
      <dgm:spPr/>
      <dgm:t>
        <a:bodyPr/>
        <a:lstStyle/>
        <a:p>
          <a:endParaRPr lang="es-EC"/>
        </a:p>
      </dgm:t>
    </dgm:pt>
    <dgm:pt modelId="{9587A67B-A1C3-4163-88E8-8CDDD25B4DC9}" type="pres">
      <dgm:prSet presAssocID="{93F25570-21E6-4609-BABB-AE1ECEC62029}" presName="img" presStyleLbl="fgImgPlace1" presStyleIdx="1" presStyleCnt="4" custScaleX="4305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F1BB769-9269-4885-A1B9-191C10DCB685}" type="pres">
      <dgm:prSet presAssocID="{93F25570-21E6-4609-BABB-AE1ECEC6202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839264-8A07-4DDD-BB66-A47C50A950C3}" type="pres">
      <dgm:prSet presAssocID="{C1047159-06CE-47AF-8AFB-149BF8AE5A3E}" presName="spacer" presStyleCnt="0"/>
      <dgm:spPr/>
    </dgm:pt>
    <dgm:pt modelId="{1ECB90CF-7CA8-4629-BC21-59D29D13E28F}" type="pres">
      <dgm:prSet presAssocID="{546E9FF7-050B-418D-953B-68203C97D3F8}" presName="comp" presStyleCnt="0"/>
      <dgm:spPr/>
    </dgm:pt>
    <dgm:pt modelId="{1F3AB5A3-F879-4486-86D6-D3420C89E7AE}" type="pres">
      <dgm:prSet presAssocID="{546E9FF7-050B-418D-953B-68203C97D3F8}" presName="box" presStyleLbl="node1" presStyleIdx="2" presStyleCnt="4"/>
      <dgm:spPr/>
      <dgm:t>
        <a:bodyPr/>
        <a:lstStyle/>
        <a:p>
          <a:endParaRPr lang="es-EC"/>
        </a:p>
      </dgm:t>
    </dgm:pt>
    <dgm:pt modelId="{0D2A9352-D595-47AF-AE59-F8501427ED29}" type="pres">
      <dgm:prSet presAssocID="{546E9FF7-050B-418D-953B-68203C97D3F8}" presName="img" presStyleLbl="fgImgPlace1" presStyleIdx="2" presStyleCnt="4" custScaleX="4459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D78214F-3940-4C25-92BD-7AA782CAD5E5}" type="pres">
      <dgm:prSet presAssocID="{546E9FF7-050B-418D-953B-68203C97D3F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715F58-6BE5-48E6-B26E-37C690E0917D}" type="pres">
      <dgm:prSet presAssocID="{EBCABD32-36B1-4D6B-8A89-7DE706E5C9F1}" presName="spacer" presStyleCnt="0"/>
      <dgm:spPr/>
    </dgm:pt>
    <dgm:pt modelId="{D61861F9-DF89-4EC3-94AF-C87CB28B8328}" type="pres">
      <dgm:prSet presAssocID="{053E400C-E11C-4A80-B46C-2961BD4EF743}" presName="comp" presStyleCnt="0"/>
      <dgm:spPr/>
    </dgm:pt>
    <dgm:pt modelId="{9ED7C2A3-DA93-4DD5-92F7-467FFD3690A2}" type="pres">
      <dgm:prSet presAssocID="{053E400C-E11C-4A80-B46C-2961BD4EF743}" presName="box" presStyleLbl="node1" presStyleIdx="3" presStyleCnt="4"/>
      <dgm:spPr/>
      <dgm:t>
        <a:bodyPr/>
        <a:lstStyle/>
        <a:p>
          <a:endParaRPr lang="es-EC"/>
        </a:p>
      </dgm:t>
    </dgm:pt>
    <dgm:pt modelId="{67BEB6E1-7F50-4DC3-BF35-BB5EC23B6A5F}" type="pres">
      <dgm:prSet presAssocID="{053E400C-E11C-4A80-B46C-2961BD4EF743}" presName="img" presStyleLbl="fgImgPlace1" presStyleIdx="3" presStyleCnt="4" custScaleX="4459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AA3392F-468A-46E3-B9E4-811DA7E77529}" type="pres">
      <dgm:prSet presAssocID="{053E400C-E11C-4A80-B46C-2961BD4EF74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F2CDA27-BF6D-2146-BBE2-9D843FEFD6E6}" type="presOf" srcId="{93F25570-21E6-4609-BABB-AE1ECEC62029}" destId="{AF1BB769-9269-4885-A1B9-191C10DCB685}" srcOrd="1" destOrd="0" presId="urn:microsoft.com/office/officeart/2005/8/layout/vList4#2"/>
    <dgm:cxn modelId="{CF66E857-8623-9343-8DE3-2B19BFC59079}" type="presOf" srcId="{053E400C-E11C-4A80-B46C-2961BD4EF743}" destId="{9ED7C2A3-DA93-4DD5-92F7-467FFD3690A2}" srcOrd="0" destOrd="0" presId="urn:microsoft.com/office/officeart/2005/8/layout/vList4#2"/>
    <dgm:cxn modelId="{7E267FAF-2BAB-405A-A9B5-A182D8B55EB3}" srcId="{867C9BE5-3826-47D5-80F9-9F55F6695423}" destId="{546E9FF7-050B-418D-953B-68203C97D3F8}" srcOrd="2" destOrd="0" parTransId="{21545830-2A99-4F76-9060-5827A58C64FD}" sibTransId="{EBCABD32-36B1-4D6B-8A89-7DE706E5C9F1}"/>
    <dgm:cxn modelId="{6646FAE8-647F-454A-9FEB-F6CAE2C19CE0}" type="presOf" srcId="{93F25570-21E6-4609-BABB-AE1ECEC62029}" destId="{0765E742-51F5-4C3F-985D-027315EEBC87}" srcOrd="0" destOrd="0" presId="urn:microsoft.com/office/officeart/2005/8/layout/vList4#2"/>
    <dgm:cxn modelId="{D16C667D-5658-4601-9092-C52054D34BDE}" srcId="{867C9BE5-3826-47D5-80F9-9F55F6695423}" destId="{93F25570-21E6-4609-BABB-AE1ECEC62029}" srcOrd="1" destOrd="0" parTransId="{BC2D3E02-9144-4579-8CB5-11B5217105DA}" sibTransId="{C1047159-06CE-47AF-8AFB-149BF8AE5A3E}"/>
    <dgm:cxn modelId="{BF9FFACE-2A9E-45EE-9F71-33FC112116A9}" srcId="{867C9BE5-3826-47D5-80F9-9F55F6695423}" destId="{053E400C-E11C-4A80-B46C-2961BD4EF743}" srcOrd="3" destOrd="0" parTransId="{2B6AB991-CEF0-4270-8592-A703423B3897}" sibTransId="{C82007B1-18F2-49C3-9B30-2BA58D83E1D9}"/>
    <dgm:cxn modelId="{E3017079-8CE9-451F-8B95-84C0881B5DA8}" srcId="{867C9BE5-3826-47D5-80F9-9F55F6695423}" destId="{D50CC16D-90EF-44BD-AE8C-4B2A01040C80}" srcOrd="0" destOrd="0" parTransId="{CEC60DCF-1EAB-4722-A5F1-45E58DE076E3}" sibTransId="{45E023BD-B8F3-4805-B796-5A0C7BB6BF60}"/>
    <dgm:cxn modelId="{9535614D-25A9-9945-A62D-5B335BE1EB4C}" type="presOf" srcId="{546E9FF7-050B-418D-953B-68203C97D3F8}" destId="{8D78214F-3940-4C25-92BD-7AA782CAD5E5}" srcOrd="1" destOrd="0" presId="urn:microsoft.com/office/officeart/2005/8/layout/vList4#2"/>
    <dgm:cxn modelId="{6BFAE5CE-E896-1743-B52D-D74522D48778}" type="presOf" srcId="{D50CC16D-90EF-44BD-AE8C-4B2A01040C80}" destId="{B011F254-6823-440C-9AA9-3667CF9C81D3}" srcOrd="0" destOrd="0" presId="urn:microsoft.com/office/officeart/2005/8/layout/vList4#2"/>
    <dgm:cxn modelId="{30BAD17D-2714-DD4F-B848-905E06D42223}" type="presOf" srcId="{053E400C-E11C-4A80-B46C-2961BD4EF743}" destId="{DAA3392F-468A-46E3-B9E4-811DA7E77529}" srcOrd="1" destOrd="0" presId="urn:microsoft.com/office/officeart/2005/8/layout/vList4#2"/>
    <dgm:cxn modelId="{888409DB-D604-5A4E-A3D4-1F779921B565}" type="presOf" srcId="{546E9FF7-050B-418D-953B-68203C97D3F8}" destId="{1F3AB5A3-F879-4486-86D6-D3420C89E7AE}" srcOrd="0" destOrd="0" presId="urn:microsoft.com/office/officeart/2005/8/layout/vList4#2"/>
    <dgm:cxn modelId="{7E7FD83F-E6E4-E643-A6B6-3D4BAA986454}" type="presOf" srcId="{D50CC16D-90EF-44BD-AE8C-4B2A01040C80}" destId="{A793B166-1A9B-4E1B-A974-C0E6642FF833}" srcOrd="1" destOrd="0" presId="urn:microsoft.com/office/officeart/2005/8/layout/vList4#2"/>
    <dgm:cxn modelId="{1D2D0307-3D14-2549-8E5A-2B1F61D6B20B}" type="presOf" srcId="{867C9BE5-3826-47D5-80F9-9F55F6695423}" destId="{4F606440-3526-472A-9E35-DFD72F0F0534}" srcOrd="0" destOrd="0" presId="urn:microsoft.com/office/officeart/2005/8/layout/vList4#2"/>
    <dgm:cxn modelId="{319D66EA-29D9-584F-A0EE-C505B37AA4AD}" type="presParOf" srcId="{4F606440-3526-472A-9E35-DFD72F0F0534}" destId="{1D0E3A67-17CB-4BED-8E9E-770B8EB3125B}" srcOrd="0" destOrd="0" presId="urn:microsoft.com/office/officeart/2005/8/layout/vList4#2"/>
    <dgm:cxn modelId="{C025D7D6-FC94-0A4B-A2AF-D1F3529338B1}" type="presParOf" srcId="{1D0E3A67-17CB-4BED-8E9E-770B8EB3125B}" destId="{B011F254-6823-440C-9AA9-3667CF9C81D3}" srcOrd="0" destOrd="0" presId="urn:microsoft.com/office/officeart/2005/8/layout/vList4#2"/>
    <dgm:cxn modelId="{0415958B-0A21-7D43-B796-B15A3B15C6D1}" type="presParOf" srcId="{1D0E3A67-17CB-4BED-8E9E-770B8EB3125B}" destId="{0CFFE423-D882-4A63-8DC4-54AB4AC066FF}" srcOrd="1" destOrd="0" presId="urn:microsoft.com/office/officeart/2005/8/layout/vList4#2"/>
    <dgm:cxn modelId="{175A9E85-2924-2342-87FB-D16F0E122E8A}" type="presParOf" srcId="{1D0E3A67-17CB-4BED-8E9E-770B8EB3125B}" destId="{A793B166-1A9B-4E1B-A974-C0E6642FF833}" srcOrd="2" destOrd="0" presId="urn:microsoft.com/office/officeart/2005/8/layout/vList4#2"/>
    <dgm:cxn modelId="{0E6EF64E-CF99-0746-AF81-742C58F6DA83}" type="presParOf" srcId="{4F606440-3526-472A-9E35-DFD72F0F0534}" destId="{07360DFA-E0E2-4898-A613-0A7B7833DD9E}" srcOrd="1" destOrd="0" presId="urn:microsoft.com/office/officeart/2005/8/layout/vList4#2"/>
    <dgm:cxn modelId="{1AC8E6A0-13E2-D343-A848-7133C41AC434}" type="presParOf" srcId="{4F606440-3526-472A-9E35-DFD72F0F0534}" destId="{A0328716-4657-44EB-8DBB-C91E8F1C7738}" srcOrd="2" destOrd="0" presId="urn:microsoft.com/office/officeart/2005/8/layout/vList4#2"/>
    <dgm:cxn modelId="{4BB444F1-6FC5-4F49-9DAB-AB9DF6FCF190}" type="presParOf" srcId="{A0328716-4657-44EB-8DBB-C91E8F1C7738}" destId="{0765E742-51F5-4C3F-985D-027315EEBC87}" srcOrd="0" destOrd="0" presId="urn:microsoft.com/office/officeart/2005/8/layout/vList4#2"/>
    <dgm:cxn modelId="{72B0E9F7-8377-514F-ADF1-1D217A096926}" type="presParOf" srcId="{A0328716-4657-44EB-8DBB-C91E8F1C7738}" destId="{9587A67B-A1C3-4163-88E8-8CDDD25B4DC9}" srcOrd="1" destOrd="0" presId="urn:microsoft.com/office/officeart/2005/8/layout/vList4#2"/>
    <dgm:cxn modelId="{9893C4B3-623D-F54B-A888-F0AB6B5EC8B4}" type="presParOf" srcId="{A0328716-4657-44EB-8DBB-C91E8F1C7738}" destId="{AF1BB769-9269-4885-A1B9-191C10DCB685}" srcOrd="2" destOrd="0" presId="urn:microsoft.com/office/officeart/2005/8/layout/vList4#2"/>
    <dgm:cxn modelId="{B1441430-D78E-564E-95F6-08AAB1E98B50}" type="presParOf" srcId="{4F606440-3526-472A-9E35-DFD72F0F0534}" destId="{C1839264-8A07-4DDD-BB66-A47C50A950C3}" srcOrd="3" destOrd="0" presId="urn:microsoft.com/office/officeart/2005/8/layout/vList4#2"/>
    <dgm:cxn modelId="{DFFF883C-E9E5-2642-9858-75C5284230D1}" type="presParOf" srcId="{4F606440-3526-472A-9E35-DFD72F0F0534}" destId="{1ECB90CF-7CA8-4629-BC21-59D29D13E28F}" srcOrd="4" destOrd="0" presId="urn:microsoft.com/office/officeart/2005/8/layout/vList4#2"/>
    <dgm:cxn modelId="{644D3E2B-570B-F745-A2AA-38E5BF71D44E}" type="presParOf" srcId="{1ECB90CF-7CA8-4629-BC21-59D29D13E28F}" destId="{1F3AB5A3-F879-4486-86D6-D3420C89E7AE}" srcOrd="0" destOrd="0" presId="urn:microsoft.com/office/officeart/2005/8/layout/vList4#2"/>
    <dgm:cxn modelId="{51E17AB2-90A0-0C42-BC8D-3CD9780595D0}" type="presParOf" srcId="{1ECB90CF-7CA8-4629-BC21-59D29D13E28F}" destId="{0D2A9352-D595-47AF-AE59-F8501427ED29}" srcOrd="1" destOrd="0" presId="urn:microsoft.com/office/officeart/2005/8/layout/vList4#2"/>
    <dgm:cxn modelId="{0E4A49D4-BFF2-B941-8D4E-CCA7A8658395}" type="presParOf" srcId="{1ECB90CF-7CA8-4629-BC21-59D29D13E28F}" destId="{8D78214F-3940-4C25-92BD-7AA782CAD5E5}" srcOrd="2" destOrd="0" presId="urn:microsoft.com/office/officeart/2005/8/layout/vList4#2"/>
    <dgm:cxn modelId="{B5EEB991-2E9B-A242-8481-A473290CB68A}" type="presParOf" srcId="{4F606440-3526-472A-9E35-DFD72F0F0534}" destId="{0B715F58-6BE5-48E6-B26E-37C690E0917D}" srcOrd="5" destOrd="0" presId="urn:microsoft.com/office/officeart/2005/8/layout/vList4#2"/>
    <dgm:cxn modelId="{3938E7B4-F2FE-B04A-B3EF-9E73D11DAF76}" type="presParOf" srcId="{4F606440-3526-472A-9E35-DFD72F0F0534}" destId="{D61861F9-DF89-4EC3-94AF-C87CB28B8328}" srcOrd="6" destOrd="0" presId="urn:microsoft.com/office/officeart/2005/8/layout/vList4#2"/>
    <dgm:cxn modelId="{9C969CB4-1CB2-F049-95A7-B3F88DE31C8D}" type="presParOf" srcId="{D61861F9-DF89-4EC3-94AF-C87CB28B8328}" destId="{9ED7C2A3-DA93-4DD5-92F7-467FFD3690A2}" srcOrd="0" destOrd="0" presId="urn:microsoft.com/office/officeart/2005/8/layout/vList4#2"/>
    <dgm:cxn modelId="{C5083B96-BC22-314E-8CD6-74E858A7543D}" type="presParOf" srcId="{D61861F9-DF89-4EC3-94AF-C87CB28B8328}" destId="{67BEB6E1-7F50-4DC3-BF35-BB5EC23B6A5F}" srcOrd="1" destOrd="0" presId="urn:microsoft.com/office/officeart/2005/8/layout/vList4#2"/>
    <dgm:cxn modelId="{96BCEF75-90D4-D249-B843-BE0ACBE33932}" type="presParOf" srcId="{D61861F9-DF89-4EC3-94AF-C87CB28B8328}" destId="{DAA3392F-468A-46E3-B9E4-811DA7E7752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67F427-471B-4D6E-B0FF-F3DA063AAB51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86F20A9-747E-4B4F-8592-5B9E798FB6D6}">
      <dgm:prSet phldrT="[Texto]" custT="1"/>
      <dgm:spPr/>
      <dgm:t>
        <a:bodyPr/>
        <a:lstStyle/>
        <a:p>
          <a:r>
            <a:rPr lang="es-EC" sz="3200" dirty="0" smtClean="0"/>
            <a:t>DERIVACIONES RPIS</a:t>
          </a:r>
          <a:endParaRPr lang="es-EC" sz="3200" dirty="0"/>
        </a:p>
      </dgm:t>
    </dgm:pt>
    <dgm:pt modelId="{1C3555C7-D6AD-4E29-8195-48D8536C20E9}" type="parTrans" cxnId="{D632DC47-4CF4-4AA0-A5F9-FA7A4B45D0BA}">
      <dgm:prSet/>
      <dgm:spPr/>
      <dgm:t>
        <a:bodyPr/>
        <a:lstStyle/>
        <a:p>
          <a:endParaRPr lang="es-EC"/>
        </a:p>
      </dgm:t>
    </dgm:pt>
    <dgm:pt modelId="{51CBB581-AE08-4EBB-88A2-BDABB104EF6A}" type="sibTrans" cxnId="{D632DC47-4CF4-4AA0-A5F9-FA7A4B45D0BA}">
      <dgm:prSet/>
      <dgm:spPr/>
      <dgm:t>
        <a:bodyPr/>
        <a:lstStyle/>
        <a:p>
          <a:endParaRPr lang="es-EC"/>
        </a:p>
      </dgm:t>
    </dgm:pt>
    <dgm:pt modelId="{83DAAE2E-C5DD-4445-81FD-67F978CD42E7}">
      <dgm:prSet phldrT="[Texto]" custT="1"/>
      <dgm:spPr/>
      <dgm:t>
        <a:bodyPr/>
        <a:lstStyle/>
        <a:p>
          <a:pPr algn="l"/>
          <a:r>
            <a:rPr lang="es-ES" sz="3200" b="1" dirty="0" smtClean="0"/>
            <a:t>IESS</a:t>
          </a:r>
          <a:r>
            <a:rPr lang="es-ES" sz="3200" dirty="0" smtClean="0"/>
            <a:t>	24 Pacientes</a:t>
          </a:r>
        </a:p>
        <a:p>
          <a:pPr algn="l"/>
          <a:r>
            <a:rPr lang="es-ES" sz="3200" b="1" dirty="0" smtClean="0"/>
            <a:t>ISSFA</a:t>
          </a:r>
          <a:r>
            <a:rPr lang="es-ES" sz="3200" dirty="0" smtClean="0"/>
            <a:t>	2 Pacientes</a:t>
          </a:r>
        </a:p>
        <a:p>
          <a:pPr algn="l"/>
          <a:r>
            <a:rPr lang="es-ES" sz="3200" b="1" dirty="0" smtClean="0"/>
            <a:t>ISSPOL</a:t>
          </a:r>
          <a:r>
            <a:rPr lang="es-ES" sz="3200" dirty="0" smtClean="0"/>
            <a:t>	2 Pacientes</a:t>
          </a:r>
          <a:endParaRPr lang="es-EC" sz="3200" dirty="0"/>
        </a:p>
      </dgm:t>
    </dgm:pt>
    <dgm:pt modelId="{D10E6656-D608-47E5-AE16-A4AEB3904F4A}" type="parTrans" cxnId="{C41068C2-4C14-4AD2-8905-CF6416BB0600}">
      <dgm:prSet/>
      <dgm:spPr/>
      <dgm:t>
        <a:bodyPr/>
        <a:lstStyle/>
        <a:p>
          <a:endParaRPr lang="es-EC"/>
        </a:p>
      </dgm:t>
    </dgm:pt>
    <dgm:pt modelId="{547F991A-4499-483B-A167-BE537BA595DB}" type="sibTrans" cxnId="{C41068C2-4C14-4AD2-8905-CF6416BB0600}">
      <dgm:prSet/>
      <dgm:spPr/>
      <dgm:t>
        <a:bodyPr/>
        <a:lstStyle/>
        <a:p>
          <a:endParaRPr lang="es-EC"/>
        </a:p>
      </dgm:t>
    </dgm:pt>
    <dgm:pt modelId="{B63AA9B9-EF08-4778-96B4-19B3EEAD3E62}" type="pres">
      <dgm:prSet presAssocID="{4D67F427-471B-4D6E-B0FF-F3DA063AAB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510AA19-F108-4640-9A59-E81A4EE6F5E1}" type="pres">
      <dgm:prSet presAssocID="{F86F20A9-747E-4B4F-8592-5B9E798FB6D6}" presName="root" presStyleCnt="0"/>
      <dgm:spPr/>
      <dgm:t>
        <a:bodyPr/>
        <a:lstStyle/>
        <a:p>
          <a:endParaRPr lang="es-EC"/>
        </a:p>
      </dgm:t>
    </dgm:pt>
    <dgm:pt modelId="{01DE1A03-0745-4B81-956D-A5F1D9C6F1BA}" type="pres">
      <dgm:prSet presAssocID="{F86F20A9-747E-4B4F-8592-5B9E798FB6D6}" presName="rootComposite" presStyleCnt="0"/>
      <dgm:spPr/>
      <dgm:t>
        <a:bodyPr/>
        <a:lstStyle/>
        <a:p>
          <a:endParaRPr lang="es-EC"/>
        </a:p>
      </dgm:t>
    </dgm:pt>
    <dgm:pt modelId="{E2ADB5AF-2CB5-49E1-A4C2-2469404EEEB5}" type="pres">
      <dgm:prSet presAssocID="{F86F20A9-747E-4B4F-8592-5B9E798FB6D6}" presName="rootText" presStyleLbl="node1" presStyleIdx="0" presStyleCnt="1" custScaleY="51909"/>
      <dgm:spPr/>
      <dgm:t>
        <a:bodyPr/>
        <a:lstStyle/>
        <a:p>
          <a:endParaRPr lang="es-EC"/>
        </a:p>
      </dgm:t>
    </dgm:pt>
    <dgm:pt modelId="{AC6E4FEC-DF80-4A3D-9D9F-9F238DCC4956}" type="pres">
      <dgm:prSet presAssocID="{F86F20A9-747E-4B4F-8592-5B9E798FB6D6}" presName="rootConnector" presStyleLbl="node1" presStyleIdx="0" presStyleCnt="1"/>
      <dgm:spPr/>
      <dgm:t>
        <a:bodyPr/>
        <a:lstStyle/>
        <a:p>
          <a:endParaRPr lang="es-EC"/>
        </a:p>
      </dgm:t>
    </dgm:pt>
    <dgm:pt modelId="{F222C7BF-73B5-4FDB-A28F-DD809289E2B9}" type="pres">
      <dgm:prSet presAssocID="{F86F20A9-747E-4B4F-8592-5B9E798FB6D6}" presName="childShape" presStyleCnt="0"/>
      <dgm:spPr/>
      <dgm:t>
        <a:bodyPr/>
        <a:lstStyle/>
        <a:p>
          <a:endParaRPr lang="es-EC"/>
        </a:p>
      </dgm:t>
    </dgm:pt>
    <dgm:pt modelId="{6104FA5C-4547-416F-BC7A-157B768A33B1}" type="pres">
      <dgm:prSet presAssocID="{D10E6656-D608-47E5-AE16-A4AEB3904F4A}" presName="Name13" presStyleLbl="parChTrans1D2" presStyleIdx="0" presStyleCnt="1"/>
      <dgm:spPr/>
      <dgm:t>
        <a:bodyPr/>
        <a:lstStyle/>
        <a:p>
          <a:endParaRPr lang="es-EC"/>
        </a:p>
      </dgm:t>
    </dgm:pt>
    <dgm:pt modelId="{12A61842-2E41-4C75-A937-5FB0C8BA1DF2}" type="pres">
      <dgm:prSet presAssocID="{83DAAE2E-C5DD-4445-81FD-67F978CD42E7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632DC47-4CF4-4AA0-A5F9-FA7A4B45D0BA}" srcId="{4D67F427-471B-4D6E-B0FF-F3DA063AAB51}" destId="{F86F20A9-747E-4B4F-8592-5B9E798FB6D6}" srcOrd="0" destOrd="0" parTransId="{1C3555C7-D6AD-4E29-8195-48D8536C20E9}" sibTransId="{51CBB581-AE08-4EBB-88A2-BDABB104EF6A}"/>
    <dgm:cxn modelId="{2DE8977F-8685-4ADF-9B05-205E253FC50F}" type="presOf" srcId="{83DAAE2E-C5DD-4445-81FD-67F978CD42E7}" destId="{12A61842-2E41-4C75-A937-5FB0C8BA1DF2}" srcOrd="0" destOrd="0" presId="urn:microsoft.com/office/officeart/2005/8/layout/hierarchy3"/>
    <dgm:cxn modelId="{3F2CD6B0-0BED-46FF-BBF8-26D30C75648F}" type="presOf" srcId="{4D67F427-471B-4D6E-B0FF-F3DA063AAB51}" destId="{B63AA9B9-EF08-4778-96B4-19B3EEAD3E62}" srcOrd="0" destOrd="0" presId="urn:microsoft.com/office/officeart/2005/8/layout/hierarchy3"/>
    <dgm:cxn modelId="{E549D0F8-18B0-450E-A2D7-9CBABC28CA46}" type="presOf" srcId="{F86F20A9-747E-4B4F-8592-5B9E798FB6D6}" destId="{E2ADB5AF-2CB5-49E1-A4C2-2469404EEEB5}" srcOrd="0" destOrd="0" presId="urn:microsoft.com/office/officeart/2005/8/layout/hierarchy3"/>
    <dgm:cxn modelId="{F67EA32D-EF90-4791-A93A-4502A91BE93B}" type="presOf" srcId="{F86F20A9-747E-4B4F-8592-5B9E798FB6D6}" destId="{AC6E4FEC-DF80-4A3D-9D9F-9F238DCC4956}" srcOrd="1" destOrd="0" presId="urn:microsoft.com/office/officeart/2005/8/layout/hierarchy3"/>
    <dgm:cxn modelId="{C41068C2-4C14-4AD2-8905-CF6416BB0600}" srcId="{F86F20A9-747E-4B4F-8592-5B9E798FB6D6}" destId="{83DAAE2E-C5DD-4445-81FD-67F978CD42E7}" srcOrd="0" destOrd="0" parTransId="{D10E6656-D608-47E5-AE16-A4AEB3904F4A}" sibTransId="{547F991A-4499-483B-A167-BE537BA595DB}"/>
    <dgm:cxn modelId="{E7879B56-37D5-4D4F-ACC4-8CCDB193F6BB}" type="presOf" srcId="{D10E6656-D608-47E5-AE16-A4AEB3904F4A}" destId="{6104FA5C-4547-416F-BC7A-157B768A33B1}" srcOrd="0" destOrd="0" presId="urn:microsoft.com/office/officeart/2005/8/layout/hierarchy3"/>
    <dgm:cxn modelId="{B99C7DE4-333C-40B6-85C8-28B4420E8AEE}" type="presParOf" srcId="{B63AA9B9-EF08-4778-96B4-19B3EEAD3E62}" destId="{8510AA19-F108-4640-9A59-E81A4EE6F5E1}" srcOrd="0" destOrd="0" presId="urn:microsoft.com/office/officeart/2005/8/layout/hierarchy3"/>
    <dgm:cxn modelId="{C47CD103-F540-49FC-A449-F63B7B89A302}" type="presParOf" srcId="{8510AA19-F108-4640-9A59-E81A4EE6F5E1}" destId="{01DE1A03-0745-4B81-956D-A5F1D9C6F1BA}" srcOrd="0" destOrd="0" presId="urn:microsoft.com/office/officeart/2005/8/layout/hierarchy3"/>
    <dgm:cxn modelId="{47CD7FBE-FAF0-4A55-A744-89641E6B4777}" type="presParOf" srcId="{01DE1A03-0745-4B81-956D-A5F1D9C6F1BA}" destId="{E2ADB5AF-2CB5-49E1-A4C2-2469404EEEB5}" srcOrd="0" destOrd="0" presId="urn:microsoft.com/office/officeart/2005/8/layout/hierarchy3"/>
    <dgm:cxn modelId="{7964B2D3-4D20-4760-89AB-8D52C030461D}" type="presParOf" srcId="{01DE1A03-0745-4B81-956D-A5F1D9C6F1BA}" destId="{AC6E4FEC-DF80-4A3D-9D9F-9F238DCC4956}" srcOrd="1" destOrd="0" presId="urn:microsoft.com/office/officeart/2005/8/layout/hierarchy3"/>
    <dgm:cxn modelId="{FD8FCE24-5C5B-457E-9BC6-A17A0164092A}" type="presParOf" srcId="{8510AA19-F108-4640-9A59-E81A4EE6F5E1}" destId="{F222C7BF-73B5-4FDB-A28F-DD809289E2B9}" srcOrd="1" destOrd="0" presId="urn:microsoft.com/office/officeart/2005/8/layout/hierarchy3"/>
    <dgm:cxn modelId="{DE97CC1B-D4D0-4C6C-AC4E-EBE8D856052E}" type="presParOf" srcId="{F222C7BF-73B5-4FDB-A28F-DD809289E2B9}" destId="{6104FA5C-4547-416F-BC7A-157B768A33B1}" srcOrd="0" destOrd="0" presId="urn:microsoft.com/office/officeart/2005/8/layout/hierarchy3"/>
    <dgm:cxn modelId="{CFD63E6E-F661-4677-BF70-B7167BDA93E2}" type="presParOf" srcId="{F222C7BF-73B5-4FDB-A28F-DD809289E2B9}" destId="{12A61842-2E41-4C75-A937-5FB0C8BA1DF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77F8FD-8F77-480F-9667-CFFF89312B5E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DC934EF-133D-49AD-BED5-E5AE38B3556F}">
      <dgm:prSet phldrT="[Texto]" custT="1"/>
      <dgm:spPr/>
      <dgm:t>
        <a:bodyPr/>
        <a:lstStyle/>
        <a:p>
          <a:r>
            <a:rPr lang="es-ES" sz="2400" b="1" dirty="0" smtClean="0"/>
            <a:t>RED PRIVADA COMPLEMENTARIA (RPC)</a:t>
          </a:r>
          <a:endParaRPr lang="es-EC" sz="2400" dirty="0"/>
        </a:p>
      </dgm:t>
    </dgm:pt>
    <dgm:pt modelId="{FA44BC8B-550E-40FA-9953-99B2845BD840}" type="parTrans" cxnId="{BEC3D6EC-523E-4035-9794-E82DC7758743}">
      <dgm:prSet/>
      <dgm:spPr/>
      <dgm:t>
        <a:bodyPr/>
        <a:lstStyle/>
        <a:p>
          <a:endParaRPr lang="es-EC"/>
        </a:p>
      </dgm:t>
    </dgm:pt>
    <dgm:pt modelId="{FC10AB29-0BB2-48D3-BC50-32E3B9224DF5}" type="sibTrans" cxnId="{BEC3D6EC-523E-4035-9794-E82DC7758743}">
      <dgm:prSet/>
      <dgm:spPr/>
      <dgm:t>
        <a:bodyPr/>
        <a:lstStyle/>
        <a:p>
          <a:endParaRPr lang="es-EC"/>
        </a:p>
      </dgm:t>
    </dgm:pt>
    <dgm:pt modelId="{EA00DC0E-F6E1-4AE9-9430-B46D54491CAA}">
      <dgm:prSet phldrT="[Texto]" custT="1"/>
      <dgm:spPr/>
      <dgm:t>
        <a:bodyPr/>
        <a:lstStyle/>
        <a:p>
          <a:r>
            <a:rPr lang="es-ES" sz="2400" b="1" dirty="0" smtClean="0"/>
            <a:t>DERIVACIONES DE PACIENTES</a:t>
          </a:r>
        </a:p>
        <a:p>
          <a:r>
            <a:rPr lang="es-ES" sz="2400" dirty="0" smtClean="0"/>
            <a:t>77 Pacientes</a:t>
          </a:r>
          <a:endParaRPr lang="es-EC" sz="2400" dirty="0"/>
        </a:p>
      </dgm:t>
    </dgm:pt>
    <dgm:pt modelId="{097A810C-836D-4D86-A69A-F875F72C593E}" type="parTrans" cxnId="{4232C3E1-3EDD-431F-A0BE-76DE660A9771}">
      <dgm:prSet/>
      <dgm:spPr/>
      <dgm:t>
        <a:bodyPr/>
        <a:lstStyle/>
        <a:p>
          <a:endParaRPr lang="es-EC"/>
        </a:p>
      </dgm:t>
    </dgm:pt>
    <dgm:pt modelId="{FE7A0E53-759B-4A62-939F-E7CF342448B7}" type="sibTrans" cxnId="{4232C3E1-3EDD-431F-A0BE-76DE660A9771}">
      <dgm:prSet/>
      <dgm:spPr/>
      <dgm:t>
        <a:bodyPr/>
        <a:lstStyle/>
        <a:p>
          <a:endParaRPr lang="es-EC"/>
        </a:p>
      </dgm:t>
    </dgm:pt>
    <dgm:pt modelId="{BA95F9AC-A0FE-4607-B5DB-244AFE764502}">
      <dgm:prSet phldrT="[Texto]" custT="1"/>
      <dgm:spPr/>
      <dgm:t>
        <a:bodyPr/>
        <a:lstStyle/>
        <a:p>
          <a:pPr algn="ctr"/>
          <a:r>
            <a:rPr lang="es-ES" sz="2000" b="1" dirty="0" smtClean="0"/>
            <a:t>DERIVACIONES PARA ESTUDIOS COMPLEMENTARIOS</a:t>
          </a:r>
        </a:p>
        <a:p>
          <a:pPr algn="ctr"/>
          <a:endParaRPr lang="es-ES" sz="1600" b="1" dirty="0" smtClean="0"/>
        </a:p>
        <a:p>
          <a:pPr algn="ctr"/>
          <a:endParaRPr lang="es-ES" sz="1600" b="1" dirty="0" smtClean="0"/>
        </a:p>
        <a:p>
          <a:pPr algn="ctr"/>
          <a:endParaRPr lang="es-ES" sz="1600" b="1" dirty="0" smtClean="0"/>
        </a:p>
        <a:p>
          <a:pPr algn="ctr"/>
          <a:endParaRPr lang="es-ES" sz="1600" b="1" dirty="0" smtClean="0"/>
        </a:p>
      </dgm:t>
    </dgm:pt>
    <dgm:pt modelId="{C913B7F9-C03A-47A5-852D-C0207E8D10F0}" type="parTrans" cxnId="{3DA3053E-F6A9-4D39-ACF4-013512037F28}">
      <dgm:prSet/>
      <dgm:spPr/>
      <dgm:t>
        <a:bodyPr/>
        <a:lstStyle/>
        <a:p>
          <a:endParaRPr lang="es-EC"/>
        </a:p>
      </dgm:t>
    </dgm:pt>
    <dgm:pt modelId="{7A6E348B-AA0C-4A83-BE6E-1FD203C9A9E2}" type="sibTrans" cxnId="{3DA3053E-F6A9-4D39-ACF4-013512037F28}">
      <dgm:prSet/>
      <dgm:spPr/>
      <dgm:t>
        <a:bodyPr/>
        <a:lstStyle/>
        <a:p>
          <a:endParaRPr lang="es-EC"/>
        </a:p>
      </dgm:t>
    </dgm:pt>
    <dgm:pt modelId="{CAB83C13-2D42-4431-9DCD-74C2200C48E0}" type="pres">
      <dgm:prSet presAssocID="{A277F8FD-8F77-480F-9667-CFFF89312B5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826E151-72FD-45DE-AB60-D26E1A255441}" type="pres">
      <dgm:prSet presAssocID="{2DC934EF-133D-49AD-BED5-E5AE38B3556F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4EB4BA54-318C-46D6-A418-BCCB2237CC99}" type="pres">
      <dgm:prSet presAssocID="{2DC934EF-133D-49AD-BED5-E5AE38B3556F}" presName="rootComposite" presStyleCnt="0">
        <dgm:presLayoutVars/>
      </dgm:prSet>
      <dgm:spPr/>
      <dgm:t>
        <a:bodyPr/>
        <a:lstStyle/>
        <a:p>
          <a:endParaRPr lang="es-EC"/>
        </a:p>
      </dgm:t>
    </dgm:pt>
    <dgm:pt modelId="{72DE491D-B1D2-4D18-A4DF-83312DC98707}" type="pres">
      <dgm:prSet presAssocID="{2DC934EF-133D-49AD-BED5-E5AE38B3556F}" presName="rootText" presStyleLbl="node0" presStyleIdx="0" presStyleCnt="1" custScaleY="65876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C6B2A806-8057-4B42-A579-6F9322E1456F}" type="pres">
      <dgm:prSet presAssocID="{2DC934EF-133D-49AD-BED5-E5AE38B3556F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134F266A-420B-4514-AA5B-978C90248ED2}" type="pres">
      <dgm:prSet presAssocID="{EA00DC0E-F6E1-4AE9-9430-B46D54491CA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4AECAF21-B937-4C19-9D99-6476768D490E}" type="pres">
      <dgm:prSet presAssocID="{EA00DC0E-F6E1-4AE9-9430-B46D54491CAA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s-EC"/>
        </a:p>
      </dgm:t>
    </dgm:pt>
    <dgm:pt modelId="{2CF6AC82-454F-4A17-B8A7-03FB20FE4685}" type="pres">
      <dgm:prSet presAssocID="{EA00DC0E-F6E1-4AE9-9430-B46D54491CAA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AA7671-AFF8-4497-B211-693F0A12C916}" type="pres">
      <dgm:prSet presAssocID="{BA95F9AC-A0FE-4607-B5DB-244AFE76450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96591A77-A1BD-4396-8137-FC0D34001DD4}" type="pres">
      <dgm:prSet presAssocID="{BA95F9AC-A0FE-4607-B5DB-244AFE764502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s-EC"/>
        </a:p>
      </dgm:t>
    </dgm:pt>
    <dgm:pt modelId="{1DBD99D7-0788-4585-9F17-06589DC2B6A9}" type="pres">
      <dgm:prSet presAssocID="{BA95F9AC-A0FE-4607-B5DB-244AFE764502}" presName="childText" presStyleLbl="lnNode1" presStyleIdx="1" presStyleCnt="2" custScaleY="154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E975E1-EEDC-4681-8769-D0467AF11B44}" type="presOf" srcId="{EA00DC0E-F6E1-4AE9-9430-B46D54491CAA}" destId="{2CF6AC82-454F-4A17-B8A7-03FB20FE4685}" srcOrd="0" destOrd="0" presId="urn:microsoft.com/office/officeart/2008/layout/PictureAccentList"/>
    <dgm:cxn modelId="{3DA3053E-F6A9-4D39-ACF4-013512037F28}" srcId="{2DC934EF-133D-49AD-BED5-E5AE38B3556F}" destId="{BA95F9AC-A0FE-4607-B5DB-244AFE764502}" srcOrd="1" destOrd="0" parTransId="{C913B7F9-C03A-47A5-852D-C0207E8D10F0}" sibTransId="{7A6E348B-AA0C-4A83-BE6E-1FD203C9A9E2}"/>
    <dgm:cxn modelId="{BEC3D6EC-523E-4035-9794-E82DC7758743}" srcId="{A277F8FD-8F77-480F-9667-CFFF89312B5E}" destId="{2DC934EF-133D-49AD-BED5-E5AE38B3556F}" srcOrd="0" destOrd="0" parTransId="{FA44BC8B-550E-40FA-9953-99B2845BD840}" sibTransId="{FC10AB29-0BB2-48D3-BC50-32E3B9224DF5}"/>
    <dgm:cxn modelId="{39B24475-1BE3-442A-921E-71E74C6E30ED}" type="presOf" srcId="{A277F8FD-8F77-480F-9667-CFFF89312B5E}" destId="{CAB83C13-2D42-4431-9DCD-74C2200C48E0}" srcOrd="0" destOrd="0" presId="urn:microsoft.com/office/officeart/2008/layout/PictureAccentList"/>
    <dgm:cxn modelId="{4232C3E1-3EDD-431F-A0BE-76DE660A9771}" srcId="{2DC934EF-133D-49AD-BED5-E5AE38B3556F}" destId="{EA00DC0E-F6E1-4AE9-9430-B46D54491CAA}" srcOrd="0" destOrd="0" parTransId="{097A810C-836D-4D86-A69A-F875F72C593E}" sibTransId="{FE7A0E53-759B-4A62-939F-E7CF342448B7}"/>
    <dgm:cxn modelId="{CF05332C-4C53-40E4-9AEB-BEE662BCD0B7}" type="presOf" srcId="{2DC934EF-133D-49AD-BED5-E5AE38B3556F}" destId="{72DE491D-B1D2-4D18-A4DF-83312DC98707}" srcOrd="0" destOrd="0" presId="urn:microsoft.com/office/officeart/2008/layout/PictureAccentList"/>
    <dgm:cxn modelId="{D6ADC5C5-425D-490D-B62C-BB2647D8B044}" type="presOf" srcId="{BA95F9AC-A0FE-4607-B5DB-244AFE764502}" destId="{1DBD99D7-0788-4585-9F17-06589DC2B6A9}" srcOrd="0" destOrd="0" presId="urn:microsoft.com/office/officeart/2008/layout/PictureAccentList"/>
    <dgm:cxn modelId="{BF2E7687-836D-4781-8618-AC835853D33C}" type="presParOf" srcId="{CAB83C13-2D42-4431-9DCD-74C2200C48E0}" destId="{C826E151-72FD-45DE-AB60-D26E1A255441}" srcOrd="0" destOrd="0" presId="urn:microsoft.com/office/officeart/2008/layout/PictureAccentList"/>
    <dgm:cxn modelId="{F5A491F8-9D18-49EF-B08A-3A91CB9DB9F0}" type="presParOf" srcId="{C826E151-72FD-45DE-AB60-D26E1A255441}" destId="{4EB4BA54-318C-46D6-A418-BCCB2237CC99}" srcOrd="0" destOrd="0" presId="urn:microsoft.com/office/officeart/2008/layout/PictureAccentList"/>
    <dgm:cxn modelId="{79BA70A7-5F7D-4213-9DB2-9AFDA06312E5}" type="presParOf" srcId="{4EB4BA54-318C-46D6-A418-BCCB2237CC99}" destId="{72DE491D-B1D2-4D18-A4DF-83312DC98707}" srcOrd="0" destOrd="0" presId="urn:microsoft.com/office/officeart/2008/layout/PictureAccentList"/>
    <dgm:cxn modelId="{26EFC0C5-3310-45A3-BEAE-A11127E74BAE}" type="presParOf" srcId="{C826E151-72FD-45DE-AB60-D26E1A255441}" destId="{C6B2A806-8057-4B42-A579-6F9322E1456F}" srcOrd="1" destOrd="0" presId="urn:microsoft.com/office/officeart/2008/layout/PictureAccentList"/>
    <dgm:cxn modelId="{B7CB8D4D-E379-417A-AFC7-95A35A610E6D}" type="presParOf" srcId="{C6B2A806-8057-4B42-A579-6F9322E1456F}" destId="{134F266A-420B-4514-AA5B-978C90248ED2}" srcOrd="0" destOrd="0" presId="urn:microsoft.com/office/officeart/2008/layout/PictureAccentList"/>
    <dgm:cxn modelId="{60E9DEE6-6408-433D-A090-896C05F20B1D}" type="presParOf" srcId="{134F266A-420B-4514-AA5B-978C90248ED2}" destId="{4AECAF21-B937-4C19-9D99-6476768D490E}" srcOrd="0" destOrd="0" presId="urn:microsoft.com/office/officeart/2008/layout/PictureAccentList"/>
    <dgm:cxn modelId="{0269D73C-AA3F-478A-A597-EDB5E6E50218}" type="presParOf" srcId="{134F266A-420B-4514-AA5B-978C90248ED2}" destId="{2CF6AC82-454F-4A17-B8A7-03FB20FE4685}" srcOrd="1" destOrd="0" presId="urn:microsoft.com/office/officeart/2008/layout/PictureAccentList"/>
    <dgm:cxn modelId="{120EA218-17EF-4A5D-AAA2-6AC441B3B385}" type="presParOf" srcId="{C6B2A806-8057-4B42-A579-6F9322E1456F}" destId="{9AAA7671-AFF8-4497-B211-693F0A12C916}" srcOrd="1" destOrd="0" presId="urn:microsoft.com/office/officeart/2008/layout/PictureAccentList"/>
    <dgm:cxn modelId="{21797A81-28BA-4C20-AF65-F39B86E7F12C}" type="presParOf" srcId="{9AAA7671-AFF8-4497-B211-693F0A12C916}" destId="{96591A77-A1BD-4396-8137-FC0D34001DD4}" srcOrd="0" destOrd="0" presId="urn:microsoft.com/office/officeart/2008/layout/PictureAccentList"/>
    <dgm:cxn modelId="{57B2769C-2D08-4246-8B7E-C4C1D8D80485}" type="presParOf" srcId="{9AAA7671-AFF8-4497-B211-693F0A12C916}" destId="{1DBD99D7-0788-4585-9F17-06589DC2B6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65988-98FE-4DA5-8E8F-A520ABF39E0D}">
      <dsp:nvSpPr>
        <dsp:cNvPr id="0" name=""/>
        <dsp:cNvSpPr/>
      </dsp:nvSpPr>
      <dsp:spPr>
        <a:xfrm>
          <a:off x="4983515" y="3632885"/>
          <a:ext cx="1684625" cy="1633652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b="1" kern="1200" dirty="0" smtClean="0"/>
            <a:t>2020</a:t>
          </a:r>
          <a:endParaRPr lang="es-EC" sz="4400" b="1" kern="1200" dirty="0"/>
        </a:p>
      </dsp:txBody>
      <dsp:txXfrm>
        <a:off x="5230223" y="3872128"/>
        <a:ext cx="1191209" cy="1155166"/>
      </dsp:txXfrm>
    </dsp:sp>
    <dsp:sp modelId="{9C48D150-D808-487C-83EF-2217C57BE64D}">
      <dsp:nvSpPr>
        <dsp:cNvPr id="0" name=""/>
        <dsp:cNvSpPr/>
      </dsp:nvSpPr>
      <dsp:spPr>
        <a:xfrm rot="10800000">
          <a:off x="2091962" y="4098470"/>
          <a:ext cx="2732517" cy="702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F9CB1-9EF8-406D-9B7C-C459ED625A11}">
      <dsp:nvSpPr>
        <dsp:cNvPr id="0" name=""/>
        <dsp:cNvSpPr/>
      </dsp:nvSpPr>
      <dsp:spPr>
        <a:xfrm>
          <a:off x="905331" y="3759553"/>
          <a:ext cx="2373262" cy="1380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29 Febrero el Hospital activa Plan de Contingencia </a:t>
          </a:r>
          <a:endParaRPr lang="es-EC" sz="2000" kern="1200" dirty="0"/>
        </a:p>
      </dsp:txBody>
      <dsp:txXfrm>
        <a:off x="945759" y="3799981"/>
        <a:ext cx="2292406" cy="1299459"/>
      </dsp:txXfrm>
    </dsp:sp>
    <dsp:sp modelId="{AFA7DA90-EA6B-4E0D-B89E-06EF45C3771C}">
      <dsp:nvSpPr>
        <dsp:cNvPr id="0" name=""/>
        <dsp:cNvSpPr/>
      </dsp:nvSpPr>
      <dsp:spPr>
        <a:xfrm rot="12505788">
          <a:off x="1959445" y="2860616"/>
          <a:ext cx="3159723" cy="702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FAD23-1AEB-4BE6-8757-3863231F45E6}">
      <dsp:nvSpPr>
        <dsp:cNvPr id="0" name=""/>
        <dsp:cNvSpPr/>
      </dsp:nvSpPr>
      <dsp:spPr>
        <a:xfrm>
          <a:off x="611682" y="1769556"/>
          <a:ext cx="3076585" cy="138031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Primeras semanas de Marzo se realiza intervenciones de infraestructura en Emergencia</a:t>
          </a:r>
          <a:endParaRPr lang="es-EC" sz="2000" kern="1200" dirty="0"/>
        </a:p>
      </dsp:txBody>
      <dsp:txXfrm>
        <a:off x="652110" y="1809984"/>
        <a:ext cx="2995729" cy="1299459"/>
      </dsp:txXfrm>
    </dsp:sp>
    <dsp:sp modelId="{A1174B59-650E-4297-89D5-3E07EE9DF8EC}">
      <dsp:nvSpPr>
        <dsp:cNvPr id="0" name=""/>
        <dsp:cNvSpPr/>
      </dsp:nvSpPr>
      <dsp:spPr>
        <a:xfrm rot="14775732">
          <a:off x="3421217" y="1884636"/>
          <a:ext cx="2862124" cy="702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654FB-B190-4780-95D9-D73D01A7FC76}">
      <dsp:nvSpPr>
        <dsp:cNvPr id="0" name=""/>
        <dsp:cNvSpPr/>
      </dsp:nvSpPr>
      <dsp:spPr>
        <a:xfrm>
          <a:off x="2831461" y="235729"/>
          <a:ext cx="2889483" cy="1380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16 de Marzo Emergencia se hace exclusiva para síntomas respiratorios, 19 camas</a:t>
          </a:r>
          <a:endParaRPr lang="es-EC" sz="2000" kern="1200" dirty="0"/>
        </a:p>
      </dsp:txBody>
      <dsp:txXfrm>
        <a:off x="2871889" y="276157"/>
        <a:ext cx="2808627" cy="1299459"/>
      </dsp:txXfrm>
    </dsp:sp>
    <dsp:sp modelId="{FB71A07E-2745-4C79-A8F7-1A64CDABE843}">
      <dsp:nvSpPr>
        <dsp:cNvPr id="0" name=""/>
        <dsp:cNvSpPr/>
      </dsp:nvSpPr>
      <dsp:spPr>
        <a:xfrm rot="17784990">
          <a:off x="5451064" y="1891943"/>
          <a:ext cx="2941771" cy="702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E9AC7-C8BC-4CBF-A22F-7FAA39E10A85}">
      <dsp:nvSpPr>
        <dsp:cNvPr id="0" name=""/>
        <dsp:cNvSpPr/>
      </dsp:nvSpPr>
      <dsp:spPr>
        <a:xfrm>
          <a:off x="6197177" y="235725"/>
          <a:ext cx="2758319" cy="138031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 suspende atención en Consulta Externa, y Edificio Hospitalización se habilita para atención exclusiva de COVID</a:t>
          </a:r>
          <a:endParaRPr lang="es-EC" sz="2000" kern="1200" dirty="0"/>
        </a:p>
      </dsp:txBody>
      <dsp:txXfrm>
        <a:off x="6237605" y="276153"/>
        <a:ext cx="2677463" cy="1299459"/>
      </dsp:txXfrm>
    </dsp:sp>
    <dsp:sp modelId="{182F9BB9-EB67-48B2-A430-3B90B88ED607}">
      <dsp:nvSpPr>
        <dsp:cNvPr id="0" name=""/>
        <dsp:cNvSpPr/>
      </dsp:nvSpPr>
      <dsp:spPr>
        <a:xfrm rot="20044566">
          <a:off x="6585675" y="2911310"/>
          <a:ext cx="3364838" cy="702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AEFF9-0884-48EB-92A9-44228AC9FD4F}">
      <dsp:nvSpPr>
        <dsp:cNvPr id="0" name=""/>
        <dsp:cNvSpPr/>
      </dsp:nvSpPr>
      <dsp:spPr>
        <a:xfrm>
          <a:off x="8119252" y="1836878"/>
          <a:ext cx="3323937" cy="1380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27 Marzo se declaró Hospital Principal de atención pacientes COVID – Zona 9</a:t>
          </a:r>
          <a:endParaRPr lang="es-EC" sz="2000" kern="1200" dirty="0"/>
        </a:p>
      </dsp:txBody>
      <dsp:txXfrm>
        <a:off x="8159680" y="1877306"/>
        <a:ext cx="3243081" cy="1299459"/>
      </dsp:txXfrm>
    </dsp:sp>
    <dsp:sp modelId="{CFF33C96-6BE8-4F1D-B31A-25806E3DD8F4}">
      <dsp:nvSpPr>
        <dsp:cNvPr id="0" name=""/>
        <dsp:cNvSpPr/>
      </dsp:nvSpPr>
      <dsp:spPr>
        <a:xfrm rot="21587202">
          <a:off x="6823407" y="4089790"/>
          <a:ext cx="2668051" cy="702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6D72D-1BB1-4CFC-B3B0-3636121FDF9F}">
      <dsp:nvSpPr>
        <dsp:cNvPr id="0" name=""/>
        <dsp:cNvSpPr/>
      </dsp:nvSpPr>
      <dsp:spPr>
        <a:xfrm>
          <a:off x="7894321" y="3655945"/>
          <a:ext cx="3194257" cy="156023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 el incremento de la demanda se habilitaron más áreas COVID (Ginecología) y se instaló en Mayo el Hospital Móvil 2</a:t>
          </a:r>
          <a:endParaRPr lang="es-EC" sz="2000" kern="1200" dirty="0"/>
        </a:p>
      </dsp:txBody>
      <dsp:txXfrm>
        <a:off x="7940019" y="3701643"/>
        <a:ext cx="3102861" cy="1468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85CC4-C798-4343-99F1-4600BDC9DFB3}">
      <dsp:nvSpPr>
        <dsp:cNvPr id="0" name=""/>
        <dsp:cNvSpPr/>
      </dsp:nvSpPr>
      <dsp:spPr>
        <a:xfrm>
          <a:off x="-5265341" y="-806418"/>
          <a:ext cx="6269922" cy="6269922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84CA8-E060-45D1-82D9-12F6EFA76473}">
      <dsp:nvSpPr>
        <dsp:cNvPr id="0" name=""/>
        <dsp:cNvSpPr/>
      </dsp:nvSpPr>
      <dsp:spPr>
        <a:xfrm>
          <a:off x="439342" y="290974"/>
          <a:ext cx="6859756" cy="5823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Neumonía por COVID 19: </a:t>
          </a:r>
          <a:r>
            <a:rPr lang="es-EC" sz="2000" kern="1200" dirty="0" smtClean="0"/>
            <a:t>466</a:t>
          </a:r>
          <a:endParaRPr lang="es-EC" sz="2000" kern="1200" dirty="0"/>
        </a:p>
      </dsp:txBody>
      <dsp:txXfrm>
        <a:off x="439342" y="290974"/>
        <a:ext cx="6859756" cy="582321"/>
      </dsp:txXfrm>
    </dsp:sp>
    <dsp:sp modelId="{CB20CC7D-8863-47DA-ADE6-F38C502F8E09}">
      <dsp:nvSpPr>
        <dsp:cNvPr id="0" name=""/>
        <dsp:cNvSpPr/>
      </dsp:nvSpPr>
      <dsp:spPr>
        <a:xfrm>
          <a:off x="75391" y="218184"/>
          <a:ext cx="727902" cy="7279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CD35879-97AC-40A1-AC08-C1ED09079C3A}">
      <dsp:nvSpPr>
        <dsp:cNvPr id="0" name=""/>
        <dsp:cNvSpPr/>
      </dsp:nvSpPr>
      <dsp:spPr>
        <a:xfrm>
          <a:off x="856617" y="1164178"/>
          <a:ext cx="6442481" cy="5823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Neumonía por sospecha COVID: </a:t>
          </a:r>
          <a:r>
            <a:rPr lang="es-EC" sz="2000" b="0" kern="1200" dirty="0" smtClean="0"/>
            <a:t>237</a:t>
          </a:r>
          <a:r>
            <a:rPr lang="es-EC" sz="2000" b="1" kern="1200" dirty="0" smtClean="0"/>
            <a:t>  </a:t>
          </a:r>
          <a:endParaRPr lang="es-EC" sz="2000" kern="1200" dirty="0"/>
        </a:p>
      </dsp:txBody>
      <dsp:txXfrm>
        <a:off x="856617" y="1164178"/>
        <a:ext cx="6442481" cy="582321"/>
      </dsp:txXfrm>
    </dsp:sp>
    <dsp:sp modelId="{E05E334D-6BA4-4382-8A82-879EC51D8208}">
      <dsp:nvSpPr>
        <dsp:cNvPr id="0" name=""/>
        <dsp:cNvSpPr/>
      </dsp:nvSpPr>
      <dsp:spPr>
        <a:xfrm>
          <a:off x="492666" y="1091387"/>
          <a:ext cx="727902" cy="7279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DE8ADA1-ADA5-4A5F-88D3-9A5B50E263C0}">
      <dsp:nvSpPr>
        <dsp:cNvPr id="0" name=""/>
        <dsp:cNvSpPr/>
      </dsp:nvSpPr>
      <dsp:spPr>
        <a:xfrm>
          <a:off x="904557" y="2037381"/>
          <a:ext cx="6314411" cy="5823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Otras enfermedades cerebrovasculares:  </a:t>
          </a:r>
          <a:r>
            <a:rPr lang="es-EC" sz="2000" b="0" kern="1200" dirty="0" smtClean="0"/>
            <a:t>5</a:t>
          </a:r>
          <a:r>
            <a:rPr lang="es-EC" sz="2000" kern="1200" dirty="0" smtClean="0"/>
            <a:t> </a:t>
          </a:r>
          <a:endParaRPr lang="es-EC" sz="2000" kern="1200" dirty="0"/>
        </a:p>
      </dsp:txBody>
      <dsp:txXfrm>
        <a:off x="904557" y="2037381"/>
        <a:ext cx="6314411" cy="582321"/>
      </dsp:txXfrm>
    </dsp:sp>
    <dsp:sp modelId="{114FD296-4E0E-4BC3-9198-98A281BACC2E}">
      <dsp:nvSpPr>
        <dsp:cNvPr id="0" name=""/>
        <dsp:cNvSpPr/>
      </dsp:nvSpPr>
      <dsp:spPr>
        <a:xfrm>
          <a:off x="620736" y="1964591"/>
          <a:ext cx="727902" cy="7279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B58BC28-6189-483E-9900-52D626207F1B}">
      <dsp:nvSpPr>
        <dsp:cNvPr id="0" name=""/>
        <dsp:cNvSpPr/>
      </dsp:nvSpPr>
      <dsp:spPr>
        <a:xfrm>
          <a:off x="856617" y="2910584"/>
          <a:ext cx="6442481" cy="5823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Neumonía:  </a:t>
          </a:r>
          <a:r>
            <a:rPr lang="es-EC" sz="2000" b="0" kern="1200" dirty="0" smtClean="0"/>
            <a:t>4</a:t>
          </a:r>
          <a:endParaRPr lang="es-EC" sz="2000" b="0" kern="1200" dirty="0"/>
        </a:p>
      </dsp:txBody>
      <dsp:txXfrm>
        <a:off x="856617" y="2910584"/>
        <a:ext cx="6442481" cy="582321"/>
      </dsp:txXfrm>
    </dsp:sp>
    <dsp:sp modelId="{0E879FF5-7943-4FEC-86D9-748A22579FD4}">
      <dsp:nvSpPr>
        <dsp:cNvPr id="0" name=""/>
        <dsp:cNvSpPr/>
      </dsp:nvSpPr>
      <dsp:spPr>
        <a:xfrm>
          <a:off x="492666" y="2837794"/>
          <a:ext cx="727902" cy="7279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CF65678-0987-4802-891B-6F83AD44FA8B}">
      <dsp:nvSpPr>
        <dsp:cNvPr id="0" name=""/>
        <dsp:cNvSpPr/>
      </dsp:nvSpPr>
      <dsp:spPr>
        <a:xfrm>
          <a:off x="439342" y="3783788"/>
          <a:ext cx="6859756" cy="5823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Otras causas:  </a:t>
          </a:r>
          <a:r>
            <a:rPr lang="es-EC" sz="2000" b="0" kern="1200" dirty="0" smtClean="0"/>
            <a:t>44</a:t>
          </a:r>
          <a:endParaRPr lang="es-EC" sz="2000" b="0" kern="1200" dirty="0"/>
        </a:p>
      </dsp:txBody>
      <dsp:txXfrm>
        <a:off x="439342" y="3783788"/>
        <a:ext cx="6859756" cy="582321"/>
      </dsp:txXfrm>
    </dsp:sp>
    <dsp:sp modelId="{E3C1A36D-97D9-42D9-A24F-411D55D7F6BE}">
      <dsp:nvSpPr>
        <dsp:cNvPr id="0" name=""/>
        <dsp:cNvSpPr/>
      </dsp:nvSpPr>
      <dsp:spPr>
        <a:xfrm>
          <a:off x="75391" y="3710998"/>
          <a:ext cx="727902" cy="7279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85CC4-C798-4343-99F1-4600BDC9DFB3}">
      <dsp:nvSpPr>
        <dsp:cNvPr id="0" name=""/>
        <dsp:cNvSpPr/>
      </dsp:nvSpPr>
      <dsp:spPr>
        <a:xfrm>
          <a:off x="-5191994" y="-795606"/>
          <a:ext cx="6185438" cy="6185438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84CA8-E060-45D1-82D9-12F6EFA76473}">
      <dsp:nvSpPr>
        <dsp:cNvPr id="0" name=""/>
        <dsp:cNvSpPr/>
      </dsp:nvSpPr>
      <dsp:spPr>
        <a:xfrm>
          <a:off x="322284" y="208853"/>
          <a:ext cx="6639264" cy="4175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14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800" b="1" kern="1200" dirty="0" smtClean="0"/>
            <a:t>PORCENTAJE DE OCUPACIÓN – GENERAL: 78%</a:t>
          </a:r>
          <a:endParaRPr lang="es-EC" sz="1800" kern="1200" dirty="0"/>
        </a:p>
      </dsp:txBody>
      <dsp:txXfrm>
        <a:off x="322284" y="208853"/>
        <a:ext cx="6639264" cy="417523"/>
      </dsp:txXfrm>
    </dsp:sp>
    <dsp:sp modelId="{CB20CC7D-8863-47DA-ADE6-F38C502F8E09}">
      <dsp:nvSpPr>
        <dsp:cNvPr id="0" name=""/>
        <dsp:cNvSpPr/>
      </dsp:nvSpPr>
      <dsp:spPr>
        <a:xfrm>
          <a:off x="61332" y="156663"/>
          <a:ext cx="521903" cy="5219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CD35879-97AC-40A1-AC08-C1ED09079C3A}">
      <dsp:nvSpPr>
        <dsp:cNvPr id="0" name=""/>
        <dsp:cNvSpPr/>
      </dsp:nvSpPr>
      <dsp:spPr>
        <a:xfrm>
          <a:off x="700389" y="835505"/>
          <a:ext cx="6261159" cy="417523"/>
        </a:xfrm>
        <a:prstGeom prst="rect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14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PORCENTAJE DE OCUPACIÓN - HOSPITALIZACIÓN: 69%</a:t>
          </a:r>
          <a:endParaRPr lang="es-EC" sz="1800" kern="1200" dirty="0"/>
        </a:p>
      </dsp:txBody>
      <dsp:txXfrm>
        <a:off x="700389" y="835505"/>
        <a:ext cx="6261159" cy="417523"/>
      </dsp:txXfrm>
    </dsp:sp>
    <dsp:sp modelId="{E05E334D-6BA4-4382-8A82-879EC51D8208}">
      <dsp:nvSpPr>
        <dsp:cNvPr id="0" name=""/>
        <dsp:cNvSpPr/>
      </dsp:nvSpPr>
      <dsp:spPr>
        <a:xfrm>
          <a:off x="439437" y="783315"/>
          <a:ext cx="521903" cy="5219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DE8ADA1-ADA5-4A5F-88D3-9A5B50E263C0}">
      <dsp:nvSpPr>
        <dsp:cNvPr id="0" name=""/>
        <dsp:cNvSpPr/>
      </dsp:nvSpPr>
      <dsp:spPr>
        <a:xfrm>
          <a:off x="830764" y="1461698"/>
          <a:ext cx="6053959" cy="417523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14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800" b="1" kern="1200" dirty="0" smtClean="0"/>
            <a:t>PORCENTAJE DE OCUPACIÓN – UCI:  95%</a:t>
          </a:r>
          <a:endParaRPr lang="es-EC" sz="1800" kern="1200" dirty="0"/>
        </a:p>
      </dsp:txBody>
      <dsp:txXfrm>
        <a:off x="830764" y="1461698"/>
        <a:ext cx="6053959" cy="417523"/>
      </dsp:txXfrm>
    </dsp:sp>
    <dsp:sp modelId="{114FD296-4E0E-4BC3-9198-98A281BACC2E}">
      <dsp:nvSpPr>
        <dsp:cNvPr id="0" name=""/>
        <dsp:cNvSpPr/>
      </dsp:nvSpPr>
      <dsp:spPr>
        <a:xfrm>
          <a:off x="646637" y="1409508"/>
          <a:ext cx="521903" cy="5219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DB3D933-4493-4855-83DF-2F1DA6A60F13}">
      <dsp:nvSpPr>
        <dsp:cNvPr id="0" name=""/>
        <dsp:cNvSpPr/>
      </dsp:nvSpPr>
      <dsp:spPr>
        <a:xfrm>
          <a:off x="973745" y="2088350"/>
          <a:ext cx="5987803" cy="417523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14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b="1" kern="1200" dirty="0" smtClean="0"/>
            <a:t>PORCENTAJE MORTALIDAD HOSPITALARIA: </a:t>
          </a:r>
          <a:r>
            <a:rPr lang="es-EC" sz="1800" kern="1200" dirty="0" smtClean="0"/>
            <a:t>32,83%</a:t>
          </a:r>
          <a:endParaRPr lang="es-EC" sz="1800" kern="1200" dirty="0"/>
        </a:p>
      </dsp:txBody>
      <dsp:txXfrm>
        <a:off x="973745" y="2088350"/>
        <a:ext cx="5987803" cy="417523"/>
      </dsp:txXfrm>
    </dsp:sp>
    <dsp:sp modelId="{04C6BAA5-9CDB-4FAD-897B-CFAD1B2EC12A}">
      <dsp:nvSpPr>
        <dsp:cNvPr id="0" name=""/>
        <dsp:cNvSpPr/>
      </dsp:nvSpPr>
      <dsp:spPr>
        <a:xfrm>
          <a:off x="712794" y="2036160"/>
          <a:ext cx="521903" cy="5219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643967-8D18-4C4A-93FE-6C5D2D1EF6DE}">
      <dsp:nvSpPr>
        <dsp:cNvPr id="0" name=""/>
        <dsp:cNvSpPr/>
      </dsp:nvSpPr>
      <dsp:spPr>
        <a:xfrm>
          <a:off x="907589" y="2715003"/>
          <a:ext cx="6053959" cy="417523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14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b="1" kern="1200" dirty="0" smtClean="0"/>
            <a:t>DÍAS DE ESTADA: </a:t>
          </a:r>
          <a:r>
            <a:rPr lang="es-EC" sz="1800" kern="1200" dirty="0" smtClean="0"/>
            <a:t>12.4 días </a:t>
          </a:r>
          <a:endParaRPr lang="es-EC" sz="1800" kern="1200" dirty="0"/>
        </a:p>
      </dsp:txBody>
      <dsp:txXfrm>
        <a:off x="907589" y="2715003"/>
        <a:ext cx="6053959" cy="417523"/>
      </dsp:txXfrm>
    </dsp:sp>
    <dsp:sp modelId="{FA1C67B6-8A19-40C3-89B6-DBBEA694162D}">
      <dsp:nvSpPr>
        <dsp:cNvPr id="0" name=""/>
        <dsp:cNvSpPr/>
      </dsp:nvSpPr>
      <dsp:spPr>
        <a:xfrm>
          <a:off x="646637" y="2662812"/>
          <a:ext cx="521903" cy="5219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C84FF85-24DE-4822-9360-22DA75F9F473}">
      <dsp:nvSpPr>
        <dsp:cNvPr id="0" name=""/>
        <dsp:cNvSpPr/>
      </dsp:nvSpPr>
      <dsp:spPr>
        <a:xfrm>
          <a:off x="700389" y="3341196"/>
          <a:ext cx="6261159" cy="417523"/>
        </a:xfrm>
        <a:prstGeom prst="rect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14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b="1" kern="1200" dirty="0" smtClean="0"/>
            <a:t>ABASTECIMIENTO MEDICAMENTOS: </a:t>
          </a:r>
          <a:r>
            <a:rPr lang="es-EC" sz="1800" kern="1200" dirty="0" smtClean="0"/>
            <a:t>86,31%</a:t>
          </a:r>
          <a:endParaRPr lang="es-EC" sz="1800" kern="1200" dirty="0"/>
        </a:p>
      </dsp:txBody>
      <dsp:txXfrm>
        <a:off x="700389" y="3341196"/>
        <a:ext cx="6261159" cy="417523"/>
      </dsp:txXfrm>
    </dsp:sp>
    <dsp:sp modelId="{D169A45F-67FC-49C5-B732-2BA7DDD38874}">
      <dsp:nvSpPr>
        <dsp:cNvPr id="0" name=""/>
        <dsp:cNvSpPr/>
      </dsp:nvSpPr>
      <dsp:spPr>
        <a:xfrm>
          <a:off x="439437" y="3289005"/>
          <a:ext cx="521903" cy="5219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E471F86-D6DF-4B14-AA7B-6017ABB778EB}">
      <dsp:nvSpPr>
        <dsp:cNvPr id="0" name=""/>
        <dsp:cNvSpPr/>
      </dsp:nvSpPr>
      <dsp:spPr>
        <a:xfrm>
          <a:off x="322284" y="3967848"/>
          <a:ext cx="6639264" cy="417523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14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C" sz="1800" b="1" kern="1200" dirty="0" smtClean="0"/>
            <a:t>ABASTECIMIENTO DISPOSITIVOS MÉDICOS: </a:t>
          </a:r>
          <a:r>
            <a:rPr lang="es-EC" sz="1800" kern="1200" dirty="0" smtClean="0"/>
            <a:t>72,74%</a:t>
          </a:r>
          <a:endParaRPr lang="es-EC" sz="1800" kern="1200" dirty="0"/>
        </a:p>
      </dsp:txBody>
      <dsp:txXfrm>
        <a:off x="322284" y="3967848"/>
        <a:ext cx="6639264" cy="417523"/>
      </dsp:txXfrm>
    </dsp:sp>
    <dsp:sp modelId="{ACEEE8E0-7F73-4ABA-A4C5-7F3F3F0811D0}">
      <dsp:nvSpPr>
        <dsp:cNvPr id="0" name=""/>
        <dsp:cNvSpPr/>
      </dsp:nvSpPr>
      <dsp:spPr>
        <a:xfrm>
          <a:off x="61332" y="3915657"/>
          <a:ext cx="521903" cy="5219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6" cy="498693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s-ES_tradnl"/>
          </a:p>
        </p:txBody>
      </p:sp>
      <p:sp>
        <p:nvSpPr>
          <p:cNvPr id="1048742" name="Marcador de fecha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8693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397C42-3296-498E-93B3-730393567742}" type="datetime1">
              <a:rPr lang="es-EC"/>
              <a:t>18/05/2021</a:t>
            </a:fld>
            <a:endParaRPr lang="es-EC"/>
          </a:p>
        </p:txBody>
      </p:sp>
      <p:sp>
        <p:nvSpPr>
          <p:cNvPr id="1048743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93675" y="1243013"/>
            <a:ext cx="71945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/>
          </a:p>
        </p:txBody>
      </p:sp>
      <p:sp>
        <p:nvSpPr>
          <p:cNvPr id="1048744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1048745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8692"/>
          </a:xfrm>
          <a:prstGeom prst="rect">
            <a:avLst/>
          </a:prstGeom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s-ES_tradnl"/>
          </a:p>
        </p:txBody>
      </p:sp>
      <p:sp>
        <p:nvSpPr>
          <p:cNvPr id="1048746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2C76E5-ACBC-4379-AC0F-351D96039A1C}" type="slidenum">
              <a:rPr lang="es-EC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3608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76E5-ACBC-4379-AC0F-351D96039A1C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-128"/>
              </a:rPr>
              <a:t>Problemas de abastecimiento por falta de proveedores que oferten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-128"/>
              </a:rPr>
              <a:t>Midazolam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-128"/>
              </a:rPr>
              <a:t>,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-128"/>
              </a:rPr>
              <a:t>Propofol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-128"/>
              </a:rPr>
              <a:t>,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-128"/>
              </a:rPr>
              <a:t>Fentanilo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-128"/>
              </a:rPr>
              <a:t>,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-128"/>
              </a:rPr>
              <a:t>Remifentanilo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-128"/>
              </a:rPr>
              <a:t>, entre otros.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-128"/>
              </a:rPr>
              <a:t>Problemas de abastecimiento por falta de proveedores que oferten Guantes quirúrgicos y de examinación, Ternos quirúrgicos, mascarillas, entre otros.</a:t>
            </a:r>
            <a:b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-128"/>
              </a:rPr>
            </a:b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-128"/>
              </a:rPr>
              <a:t>Algunas subastas se declararon Desierto y Archivo porque proveedores no presentaron ofertas.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76E5-ACBC-4379-AC0F-351D96039A1C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663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TERMINO TRANSFERENCIA INVOLUCRA</a:t>
            </a:r>
            <a:r>
              <a:rPr lang="es-ES" baseline="0" dirty="0" smtClean="0"/>
              <a:t> LA REFERENCIA + LA DERIVACIÓN</a:t>
            </a:r>
          </a:p>
          <a:p>
            <a:r>
              <a:rPr lang="es-ES" baseline="0" dirty="0" smtClean="0"/>
              <a:t>REFERENCIA: MOVILIZACIÓN DE UN PACIENTE DEL MSP AL MSP</a:t>
            </a:r>
            <a:br>
              <a:rPr lang="es-ES" baseline="0" dirty="0" smtClean="0"/>
            </a:br>
            <a:r>
              <a:rPr lang="es-ES" baseline="0" dirty="0" smtClean="0"/>
              <a:t>DERIVACIÓN: MOVILIZACIÓN DE UN PACIENTE DEL MSP A UN ENTE EXTERNO (IESS, ISSFA, ISSPOL, RPC)</a:t>
            </a:r>
          </a:p>
          <a:p>
            <a:r>
              <a:rPr lang="es-ES" baseline="0" dirty="0" smtClean="0"/>
              <a:t>RPIS: ARTICULACIÓN DE LA RED PÚBLICA (IESS, ISSFA, ISSPOL)</a:t>
            </a:r>
          </a:p>
          <a:p>
            <a:r>
              <a:rPr lang="es-ES" baseline="0" dirty="0" smtClean="0"/>
              <a:t>RPC: RED PRIVADA COMPLEMENTARIA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76E5-ACBC-4379-AC0F-351D96039A1C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237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TERMINO TRANSFERENCIA INVOLUCRA</a:t>
            </a:r>
            <a:r>
              <a:rPr lang="es-ES" baseline="0" dirty="0" smtClean="0"/>
              <a:t> LA REFERENCIA + LA DERIVACIÓN</a:t>
            </a:r>
          </a:p>
          <a:p>
            <a:r>
              <a:rPr lang="es-ES" baseline="0" dirty="0" smtClean="0"/>
              <a:t>REFERENCIA: MOVILIZACIÓN DE UN PACIENTE DEL MSP AL MSP</a:t>
            </a:r>
            <a:br>
              <a:rPr lang="es-ES" baseline="0" dirty="0" smtClean="0"/>
            </a:br>
            <a:r>
              <a:rPr lang="es-ES" baseline="0" dirty="0" smtClean="0"/>
              <a:t>DERIVACIÓN: MOVILIZACIÓN DE UN PACIENTE DEL MSP A UN ENTE EXTERNO (IESS, ISSFA, ISSPOL, RPC)</a:t>
            </a:r>
          </a:p>
          <a:p>
            <a:r>
              <a:rPr lang="es-ES" baseline="0" dirty="0" smtClean="0"/>
              <a:t>RPIS: ARTICULACIÓN DE LA RED PÚBLICA (IESS, ISSFA, ISSPOL)</a:t>
            </a:r>
          </a:p>
          <a:p>
            <a:r>
              <a:rPr lang="es-ES" baseline="0" dirty="0" smtClean="0"/>
              <a:t>RPC: RED PRIVADA COMPLEMENTARIA</a:t>
            </a:r>
            <a:endParaRPr lang="es-ES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76E5-ACBC-4379-AC0F-351D96039A1C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555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TERMINO TRANSFERENCIA INVOLUCRA</a:t>
            </a:r>
            <a:r>
              <a:rPr lang="es-ES" baseline="0" dirty="0" smtClean="0"/>
              <a:t> LA REFERENCIA + LA DERIVACIÓN</a:t>
            </a:r>
          </a:p>
          <a:p>
            <a:r>
              <a:rPr lang="es-ES" baseline="0" dirty="0" smtClean="0"/>
              <a:t>REFERENCIA: MOVILIZACIÓN DE UN PACIENTE DEL MSP AL MSP</a:t>
            </a:r>
            <a:br>
              <a:rPr lang="es-ES" baseline="0" dirty="0" smtClean="0"/>
            </a:br>
            <a:r>
              <a:rPr lang="es-ES" baseline="0" dirty="0" smtClean="0"/>
              <a:t>DERIVACIÓN: MOVILIZACIÓN DE UN PACIENTE DEL MSP A UN ENTE EXTERNO (IESS, ISSFA, ISSPOL, RPC)</a:t>
            </a:r>
          </a:p>
          <a:p>
            <a:r>
              <a:rPr lang="es-ES" baseline="0" dirty="0" smtClean="0"/>
              <a:t>RPIS: ARTICULACIÓN DE LA RED PÚBLICA (IESS, ISSFA, ISSPOL)</a:t>
            </a:r>
          </a:p>
          <a:p>
            <a:r>
              <a:rPr lang="es-ES" baseline="0" dirty="0" smtClean="0"/>
              <a:t>RPC: RED PRIVADA COMPLEMENTARIA</a:t>
            </a:r>
            <a:endParaRPr lang="es-ES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76E5-ACBC-4379-AC0F-351D96039A1C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383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838921" y="1122363"/>
            <a:ext cx="110335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838921" y="3602038"/>
            <a:ext cx="110335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427-0A98-4BD0-8E77-A372B9C47CED}" type="datetime1">
              <a:rPr lang="es-EC"/>
              <a:t>18/05/2021</a:t>
            </a:fld>
            <a:endParaRPr lang="es-EC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6F3B-52D6-4D9E-9F12-6AD3A458D40E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7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AC16-0ED6-44CE-97AD-B83B08642130}" type="datetime1">
              <a:rPr lang="es-EC"/>
              <a:t>18/05/2021</a:t>
            </a:fld>
            <a:endParaRPr lang="es-EC"/>
          </a:p>
        </p:txBody>
      </p:sp>
      <p:sp>
        <p:nvSpPr>
          <p:cNvPr id="10487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0DDE-8144-4387-BE55-C8B43DD7D675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Vertical Title 1"/>
          <p:cNvSpPr>
            <a:spLocks noGrp="1"/>
          </p:cNvSpPr>
          <p:nvPr>
            <p:ph type="title" orient="vert"/>
          </p:nvPr>
        </p:nvSpPr>
        <p:spPr>
          <a:xfrm>
            <a:off x="10527819" y="365125"/>
            <a:ext cx="3172138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1406" y="365125"/>
            <a:ext cx="9332521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7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0DBD-9A37-4C76-B91B-554520C9D72F}" type="datetime1">
              <a:rPr lang="es-EC"/>
              <a:t>18/05/2021</a:t>
            </a:fld>
            <a:endParaRPr lang="es-EC"/>
          </a:p>
        </p:txBody>
      </p:sp>
      <p:sp>
        <p:nvSpPr>
          <p:cNvPr id="10487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32D-E244-41ED-A690-740E814D38C0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0A2B-2B26-46EA-A25A-12FFC58D414D}" type="datetime1">
              <a:rPr lang="es-EC"/>
              <a:t>18/05/2021</a:t>
            </a:fld>
            <a:endParaRPr lang="es-EC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C1C0-960A-483A-A022-7AA6A7EF4D99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1003744" y="1709739"/>
            <a:ext cx="1268855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23" name="Text Placeholder 2"/>
          <p:cNvSpPr>
            <a:spLocks noGrp="1"/>
          </p:cNvSpPr>
          <p:nvPr>
            <p:ph type="body" idx="1"/>
          </p:nvPr>
        </p:nvSpPr>
        <p:spPr>
          <a:xfrm>
            <a:off x="1003744" y="4589464"/>
            <a:ext cx="126885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9103-5307-45A0-89AE-B32E42138C95}" type="datetime1">
              <a:rPr lang="es-EC"/>
              <a:t>18/05/2021</a:t>
            </a:fld>
            <a:endParaRPr lang="es-EC"/>
          </a:p>
        </p:txBody>
      </p:sp>
      <p:sp>
        <p:nvSpPr>
          <p:cNvPr id="10487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6B32-4519-4271-84AC-C271D8D83F47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64" name="Content Placeholder 2"/>
          <p:cNvSpPr>
            <a:spLocks noGrp="1"/>
          </p:cNvSpPr>
          <p:nvPr>
            <p:ph sz="half" idx="1"/>
          </p:nvPr>
        </p:nvSpPr>
        <p:spPr>
          <a:xfrm>
            <a:off x="1011406" y="1825625"/>
            <a:ext cx="6252329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665" name="Content Placeholder 3"/>
          <p:cNvSpPr>
            <a:spLocks noGrp="1"/>
          </p:cNvSpPr>
          <p:nvPr>
            <p:ph sz="half" idx="2"/>
          </p:nvPr>
        </p:nvSpPr>
        <p:spPr>
          <a:xfrm>
            <a:off x="7447628" y="1825625"/>
            <a:ext cx="6252329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120-EC18-4700-A2EB-39FA562E19E4}" type="datetime1">
              <a:rPr lang="es-EC"/>
              <a:t>18/05/2021</a:t>
            </a:fld>
            <a:endParaRPr lang="es-EC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7789-1046-4109-B508-6DABDE999E8A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1013322" y="365126"/>
            <a:ext cx="1268855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28" name="Text Placeholder 2"/>
          <p:cNvSpPr>
            <a:spLocks noGrp="1"/>
          </p:cNvSpPr>
          <p:nvPr>
            <p:ph type="body" idx="1"/>
          </p:nvPr>
        </p:nvSpPr>
        <p:spPr>
          <a:xfrm>
            <a:off x="1013323" y="1681163"/>
            <a:ext cx="622359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29" name="Content Placeholder 3"/>
          <p:cNvSpPr>
            <a:spLocks noGrp="1"/>
          </p:cNvSpPr>
          <p:nvPr>
            <p:ph sz="half" idx="2"/>
          </p:nvPr>
        </p:nvSpPr>
        <p:spPr>
          <a:xfrm>
            <a:off x="1013323" y="2505075"/>
            <a:ext cx="622359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73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47628" y="1681163"/>
            <a:ext cx="62542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31" name="Content Placeholder 5"/>
          <p:cNvSpPr>
            <a:spLocks noGrp="1"/>
          </p:cNvSpPr>
          <p:nvPr>
            <p:ph sz="quarter" idx="4"/>
          </p:nvPr>
        </p:nvSpPr>
        <p:spPr>
          <a:xfrm>
            <a:off x="7447628" y="2505075"/>
            <a:ext cx="6254245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7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091-F394-48F2-A48B-BDAAE866973A}" type="datetime1">
              <a:rPr lang="es-EC"/>
              <a:t>18/05/2021</a:t>
            </a:fld>
            <a:endParaRPr lang="es-EC"/>
          </a:p>
        </p:txBody>
      </p:sp>
      <p:sp>
        <p:nvSpPr>
          <p:cNvPr id="10487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E652-DB8C-4275-877F-1B68C017ADBB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8F10-F9BD-4357-8B12-4A7AE74174F1}" type="datetime1">
              <a:rPr lang="es-EC"/>
              <a:t>18/05/2021</a:t>
            </a:fld>
            <a:endParaRPr lang="es-EC"/>
          </a:p>
        </p:txBody>
      </p:sp>
      <p:sp>
        <p:nvSpPr>
          <p:cNvPr id="10487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7574-BB17-4112-930B-9B64F71014A2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26F3-3DA3-45B7-BB86-312B72A023E1}" type="datetime1">
              <a:rPr lang="es-EC"/>
              <a:t>18/05/2021</a:t>
            </a:fld>
            <a:endParaRPr lang="es-EC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1D76-FB49-4006-AE5C-DE60CFCD8745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>
          <a:xfrm>
            <a:off x="1013323" y="457200"/>
            <a:ext cx="474479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36" name="Content Placeholder 2"/>
          <p:cNvSpPr>
            <a:spLocks noGrp="1"/>
          </p:cNvSpPr>
          <p:nvPr>
            <p:ph idx="1"/>
          </p:nvPr>
        </p:nvSpPr>
        <p:spPr>
          <a:xfrm>
            <a:off x="6254245" y="987426"/>
            <a:ext cx="744762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73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323" y="2057400"/>
            <a:ext cx="474479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585A-AF75-4926-8DC1-9E5ED70FC539}" type="datetime1">
              <a:rPr lang="es-EC"/>
              <a:t>18/05/2021</a:t>
            </a:fld>
            <a:endParaRPr lang="es-EC"/>
          </a:p>
        </p:txBody>
      </p:sp>
      <p:sp>
        <p:nvSpPr>
          <p:cNvPr id="10487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960F-F1BC-4891-99E3-4E419EFEC92D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1013323" y="457200"/>
            <a:ext cx="474479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54245" y="987426"/>
            <a:ext cx="7447628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10487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323" y="2057400"/>
            <a:ext cx="474479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30BC-BB17-4F2F-A6E0-5775588D789D}" type="datetime1">
              <a:rPr lang="es-EC"/>
              <a:t>18/05/2021</a:t>
            </a:fld>
            <a:endParaRPr lang="es-EC"/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3B32-A36D-4DAE-8F33-17B0E2A1CEEF}" type="slidenum">
              <a:rPr lang="es-EC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011238" y="365125"/>
            <a:ext cx="12688887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4857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1238" y="1825625"/>
            <a:ext cx="12688887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1011238" y="6356350"/>
            <a:ext cx="3309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53C90C1-0865-48C0-A7EC-2E799C6314F2}" type="datetime1">
              <a:rPr lang="es-EC"/>
              <a:t>18/05/2021</a:t>
            </a:fld>
            <a:endParaRPr lang="es-EC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3625" y="6356350"/>
            <a:ext cx="49641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s-ES_tradnl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0188" y="6356350"/>
            <a:ext cx="3309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C0474EE-D995-43C5-8340-F081324C2ED5}" type="slidenum">
              <a:rPr lang="es-EC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2.jpe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chart" Target="../charts/chart10.xml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7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6.png"/><Relationship Id="rId4" Type="http://schemas.openxmlformats.org/officeDocument/2006/relationships/diagramData" Target="../diagrams/data4.xml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20.png"/><Relationship Id="rId4" Type="http://schemas.openxmlformats.org/officeDocument/2006/relationships/diagramData" Target="../diagrams/data5.xml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2.png"/><Relationship Id="rId5" Type="http://schemas.openxmlformats.org/officeDocument/2006/relationships/diagramData" Target="../diagrams/data6.xml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32.png"/><Relationship Id="rId5" Type="http://schemas.openxmlformats.org/officeDocument/2006/relationships/diagramData" Target="../diagrams/data8.xml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4.png"/><Relationship Id="rId9" Type="http://schemas.microsoft.com/office/2007/relationships/diagramDrawing" Target="../diagrams/drawing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Hoja_de_c_lculo_de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Hoja_de_c_lculo_de_Microsoft_Excel_97-20032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04A86E0B-C670-462C-B4F6-90DC782D6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8606" y="1552563"/>
            <a:ext cx="3594593" cy="39181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8211C2FA-D78F-40E4-8AC9-FB3FABAAE588}"/>
              </a:ext>
            </a:extLst>
          </p:cNvPr>
          <p:cNvSpPr txBox="1">
            <a:spLocks/>
          </p:cNvSpPr>
          <p:nvPr/>
        </p:nvSpPr>
        <p:spPr bwMode="auto">
          <a:xfrm>
            <a:off x="2356846" y="365601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32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PÚBLICA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042EF2ED-11CF-4B82-861A-AA879D2CAB7C}"/>
              </a:ext>
            </a:extLst>
          </p:cNvPr>
          <p:cNvSpPr txBox="1">
            <a:spLocks/>
          </p:cNvSpPr>
          <p:nvPr/>
        </p:nvSpPr>
        <p:spPr bwMode="auto">
          <a:xfrm>
            <a:off x="871624" y="1890963"/>
            <a:ext cx="9488555" cy="6014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32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COORDINACIÓN ZONAL </a:t>
            </a:r>
            <a:r>
              <a:rPr lang="es-EC" sz="32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9</a:t>
            </a:r>
          </a:p>
          <a:p>
            <a:pPr algn="ctr"/>
            <a:endParaRPr lang="es-EC" sz="3200" b="1" dirty="0" smtClean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s-EC" sz="40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 HOSPITAL PABLO ARTURO SUÁREZ</a:t>
            </a:r>
            <a:endParaRPr lang="es-EC" sz="40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xmlns="" id="{A8BB8732-67C2-4153-8A59-8C26C6918C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42190" y="3405720"/>
            <a:ext cx="8165787" cy="85093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90423339-126F-4E76-82E6-87B25242B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77698" y="4787245"/>
            <a:ext cx="3156598" cy="6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56618" y="780593"/>
            <a:ext cx="3943824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HOSPITAL DOCENTE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870357" y="16879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67772"/>
              </p:ext>
            </p:extLst>
          </p:nvPr>
        </p:nvGraphicFramePr>
        <p:xfrm>
          <a:off x="1452986" y="1418986"/>
          <a:ext cx="8428369" cy="3960535"/>
        </p:xfrm>
        <a:graphic>
          <a:graphicData uri="http://schemas.openxmlformats.org/drawingml/2006/table">
            <a:tbl>
              <a:tblPr/>
              <a:tblGrid>
                <a:gridCol w="1748825"/>
                <a:gridCol w="971570"/>
                <a:gridCol w="1882417"/>
                <a:gridCol w="3825557"/>
              </a:tblGrid>
              <a:tr h="57257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Nivel de formación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Instituciones de Educación Superior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CARRERAS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12024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 grado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disposición de las instituciones de educación superior los estudiantes de pre grado han mantenido clases virtuales durante la pandemia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4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PUCE, UCE, UTE, UDLA, ESPOCH, UG, UNACH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Medicina, Enfermería, Fisioterapia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4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Postgrado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PUCE, UCE, UTE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Interna, UCI,  Emergencia, Radiología, Otorrinolaringología, Dermatología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57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 estudiantes HPAS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1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711362" cy="68614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2081C12-3D28-4F84-9A64-1148050FEE62}"/>
              </a:ext>
            </a:extLst>
          </p:cNvPr>
          <p:cNvSpPr txBox="1"/>
          <p:nvPr/>
        </p:nvSpPr>
        <p:spPr>
          <a:xfrm>
            <a:off x="1513111" y="1999514"/>
            <a:ext cx="116851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PRODUCCIÓN HOSPITALARIA</a:t>
            </a:r>
            <a:endParaRPr lang="es-MX" sz="6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29322" y="689023"/>
            <a:ext cx="6464602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PRODUCCIÓN ESTABLECIMIENTOS DE SALUD MSP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250747"/>
              </p:ext>
            </p:extLst>
          </p:nvPr>
        </p:nvGraphicFramePr>
        <p:xfrm>
          <a:off x="529322" y="1214935"/>
          <a:ext cx="7238350" cy="469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 descr="Resultado de imagen para fami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71" y="733016"/>
            <a:ext cx="3038297" cy="17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quina doblada 2"/>
          <p:cNvSpPr/>
          <p:nvPr/>
        </p:nvSpPr>
        <p:spPr>
          <a:xfrm>
            <a:off x="11171671" y="1127639"/>
            <a:ext cx="3349547" cy="4612944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262626"/>
                </a:solidFill>
              </a:rPr>
              <a:t>33.878 ATENCIONES</a:t>
            </a:r>
          </a:p>
          <a:p>
            <a:endParaRPr lang="es-ES" b="1" dirty="0">
              <a:solidFill>
                <a:srgbClr val="262626"/>
              </a:solidFill>
            </a:endParaRPr>
          </a:p>
          <a:p>
            <a:pPr algn="just"/>
            <a:r>
              <a:rPr lang="es-ES" dirty="0" smtClean="0">
                <a:solidFill>
                  <a:srgbClr val="262626"/>
                </a:solidFill>
              </a:rPr>
              <a:t>De enero a marzo se atendía 20 especialidades clínicas y 12 especialidades quirúrgicas</a:t>
            </a:r>
          </a:p>
          <a:p>
            <a:pPr algn="just"/>
            <a:endParaRPr lang="es-ES" dirty="0">
              <a:solidFill>
                <a:srgbClr val="262626"/>
              </a:solidFill>
            </a:endParaRPr>
          </a:p>
          <a:p>
            <a:pPr algn="just"/>
            <a:r>
              <a:rPr lang="es-ES" dirty="0" smtClean="0">
                <a:solidFill>
                  <a:srgbClr val="262626"/>
                </a:solidFill>
              </a:rPr>
              <a:t>Se suspendió la atención y en junio </a:t>
            </a:r>
            <a:r>
              <a:rPr lang="es-EC" dirty="0" smtClean="0">
                <a:solidFill>
                  <a:srgbClr val="262626"/>
                </a:solidFill>
              </a:rPr>
              <a:t>se </a:t>
            </a:r>
            <a:r>
              <a:rPr lang="es-EC" dirty="0">
                <a:solidFill>
                  <a:srgbClr val="262626"/>
                </a:solidFill>
              </a:rPr>
              <a:t>implementó la clínica Post COVID en la que se han venido realizando atenciones a pacientes egresados de COVID 19, en las especialidades de Medicina Interna, Cardiología, Salud Mental y Unidad de Atención Integral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500014"/>
              </p:ext>
            </p:extLst>
          </p:nvPr>
        </p:nvGraphicFramePr>
        <p:xfrm>
          <a:off x="4954138" y="3248168"/>
          <a:ext cx="5863624" cy="265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566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29322" y="689023"/>
            <a:ext cx="6464602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PRODUCCIÓN ESTABLECIMIENTOS DE SALUD MSP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09777"/>
              </p:ext>
            </p:extLst>
          </p:nvPr>
        </p:nvGraphicFramePr>
        <p:xfrm>
          <a:off x="753868" y="1361310"/>
          <a:ext cx="9927413" cy="175641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90161"/>
                <a:gridCol w="7237252"/>
              </a:tblGrid>
              <a:tr h="3333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CONSULTA EXTERNA: 21.118 ATENCIONES MUJERES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u="none" strike="noStrike" dirty="0" smtClean="0">
                          <a:effectLst/>
                        </a:rPr>
                        <a:t>5 </a:t>
                      </a:r>
                      <a:r>
                        <a:rPr lang="es-EC" sz="1800" b="1" u="none" strike="noStrike" dirty="0">
                          <a:effectLst/>
                        </a:rPr>
                        <a:t>Primeras Patologías Perfil </a:t>
                      </a:r>
                      <a:r>
                        <a:rPr lang="es-EC" sz="1800" b="1" u="none" strike="noStrike" dirty="0" smtClean="0">
                          <a:effectLst/>
                        </a:rPr>
                        <a:t>Epidemiológico General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Trastornos de los dientes y sus estructuras de sostén 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Trastornos del humor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EC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enfermedades de la piel y tejido subcutáneo</a:t>
                      </a:r>
                      <a:endParaRPr lang="es-EC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Hipertensión esencial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Diabetes Mellitus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97298"/>
              </p:ext>
            </p:extLst>
          </p:nvPr>
        </p:nvGraphicFramePr>
        <p:xfrm>
          <a:off x="742495" y="3560874"/>
          <a:ext cx="9927413" cy="20307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90161"/>
                <a:gridCol w="7237252"/>
              </a:tblGrid>
              <a:tr h="3333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CONSULTA EXTERNA: 12.760 ATENCIONES HOMBRES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u="none" strike="noStrike" dirty="0" smtClean="0">
                          <a:effectLst/>
                        </a:rPr>
                        <a:t>5 </a:t>
                      </a:r>
                      <a:r>
                        <a:rPr lang="es-EC" sz="1800" b="1" u="none" strike="noStrike" dirty="0">
                          <a:effectLst/>
                        </a:rPr>
                        <a:t>Primeras Patologías Perfil </a:t>
                      </a:r>
                      <a:r>
                        <a:rPr lang="es-EC" sz="1800" b="1" u="none" strike="noStrike" dirty="0" smtClean="0">
                          <a:effectLst/>
                        </a:rPr>
                        <a:t>Epidemiológico General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800" u="none" strike="noStrike" dirty="0" smtClean="0">
                          <a:effectLst/>
                        </a:rPr>
                        <a:t>Enfermedad</a:t>
                      </a:r>
                      <a:r>
                        <a:rPr lang="es-EC" sz="1800" u="none" strike="noStrike" baseline="0" dirty="0" smtClean="0">
                          <a:effectLst/>
                        </a:rPr>
                        <a:t> por virus de la inmunodeficiencia (VIH)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Examen general e investigación de personas sin quejas o diagnóstico informado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Trastornos de los dientes y sus estructuras de sostén 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Hiperplasia de la próstata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enfermedades de la piel y tejido subcutáneo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2540" y="1787857"/>
            <a:ext cx="3092199" cy="302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29322" y="689023"/>
            <a:ext cx="6464602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PRODUCCIÓN ESTABLECIMIENTOS DE SALUD MSP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01474"/>
              </p:ext>
            </p:extLst>
          </p:nvPr>
        </p:nvGraphicFramePr>
        <p:xfrm>
          <a:off x="529323" y="1268051"/>
          <a:ext cx="10443478" cy="175641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30006"/>
                <a:gridCol w="7613472"/>
              </a:tblGrid>
              <a:tr h="3333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HOSPITALIZACIÓN: 5.986 EGRESOS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u="none" strike="noStrike" dirty="0" smtClean="0">
                          <a:effectLst/>
                        </a:rPr>
                        <a:t>5 Primeras Causas de Morbilidad por Egreso Hospitalario: Clínica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NEUMONIA POR COVID-19 POSITIVO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NEUMONIA POR SOSPECHA DE COVID-19 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 mellitus 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Neumonía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Otras enfermedades hipertensivas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867379"/>
              </p:ext>
            </p:extLst>
          </p:nvPr>
        </p:nvGraphicFramePr>
        <p:xfrm>
          <a:off x="893761" y="2975213"/>
          <a:ext cx="10106335" cy="364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836523"/>
              </p:ext>
            </p:extLst>
          </p:nvPr>
        </p:nvGraphicFramePr>
        <p:xfrm>
          <a:off x="11131815" y="1975512"/>
          <a:ext cx="3471289" cy="318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60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29322" y="689023"/>
            <a:ext cx="6464602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PRODUCCIÓN ESTABLECIMIENTOS DE SALUD MSP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00206389"/>
              </p:ext>
            </p:extLst>
          </p:nvPr>
        </p:nvGraphicFramePr>
        <p:xfrm>
          <a:off x="3312097" y="1785388"/>
          <a:ext cx="7363653" cy="4657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369" y="3201623"/>
            <a:ext cx="2476500" cy="172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648727" y="1250514"/>
            <a:ext cx="4399739" cy="399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C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EGRESOS HOSPITALARIOS </a:t>
            </a:r>
          </a:p>
          <a:p>
            <a:pPr marL="0" indent="0">
              <a:buNone/>
              <a:defRPr/>
            </a:pPr>
            <a:r>
              <a:rPr lang="es-EC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MORTALIDAD: 756 CASOS</a:t>
            </a:r>
            <a:endParaRPr lang="es-EC" sz="20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4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29322" y="689023"/>
            <a:ext cx="6464602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PRODUCCIÓN ESTABLECIMIENTOS DE SALUD MSP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210642"/>
              </p:ext>
            </p:extLst>
          </p:nvPr>
        </p:nvGraphicFramePr>
        <p:xfrm>
          <a:off x="701552" y="1295346"/>
          <a:ext cx="9927413" cy="18059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90161"/>
                <a:gridCol w="7237252"/>
              </a:tblGrid>
              <a:tr h="3333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EMERGENCIA: 20.019</a:t>
                      </a:r>
                      <a:r>
                        <a:rPr lang="es-EC" sz="20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C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ATENCIONES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u="none" strike="noStrike" dirty="0" smtClean="0">
                          <a:effectLst/>
                        </a:rPr>
                        <a:t>5 </a:t>
                      </a:r>
                      <a:r>
                        <a:rPr lang="es-EC" sz="1600" b="1" u="none" strike="noStrike" dirty="0">
                          <a:effectLst/>
                        </a:rPr>
                        <a:t>Primeras Patologías Perfil </a:t>
                      </a:r>
                      <a:r>
                        <a:rPr lang="es-EC" sz="1600" b="1" u="none" strike="noStrike" dirty="0" smtClean="0">
                          <a:effectLst/>
                        </a:rPr>
                        <a:t>Epidemiológico General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 VIRUS NO IDENTIFICADO 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Traumatismos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regiones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especificadas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regiones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especificadas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de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múltiples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regiones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cuerpo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Otras complicaciones del embarazo y del parto 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Otros trastornos del sistema urinario 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Otras infecciones agudas de las vías respiratorias superiores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20016"/>
              </p:ext>
            </p:extLst>
          </p:nvPr>
        </p:nvGraphicFramePr>
        <p:xfrm>
          <a:off x="722514" y="3357810"/>
          <a:ext cx="10095246" cy="339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71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5504501" y="6010236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29322" y="689023"/>
            <a:ext cx="6464602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PRODUCCIÓN ESTABLECIMIENTOS DE SALUD MSP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258209"/>
              </p:ext>
            </p:extLst>
          </p:nvPr>
        </p:nvGraphicFramePr>
        <p:xfrm>
          <a:off x="671663" y="1326647"/>
          <a:ext cx="9354528" cy="447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8760700" y="908331"/>
            <a:ext cx="2292824" cy="10918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rgbClr val="262626"/>
                </a:solidFill>
              </a:rPr>
              <a:t>20.019</a:t>
            </a:r>
          </a:p>
          <a:p>
            <a:pPr algn="ctr"/>
            <a:r>
              <a:rPr lang="es-EC" sz="2000" dirty="0" smtClean="0">
                <a:solidFill>
                  <a:srgbClr val="262626"/>
                </a:solidFill>
              </a:rPr>
              <a:t>Atenciones</a:t>
            </a:r>
            <a:endParaRPr lang="es-EC" sz="2000" dirty="0">
              <a:solidFill>
                <a:srgbClr val="262626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866841"/>
              </p:ext>
            </p:extLst>
          </p:nvPr>
        </p:nvGraphicFramePr>
        <p:xfrm>
          <a:off x="10222173" y="3234519"/>
          <a:ext cx="4363239" cy="3246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2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29322" y="689023"/>
            <a:ext cx="6464602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PRODUCCIÓN ESTABLECIMIENTOS DE SALUD MSP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078745"/>
              </p:ext>
            </p:extLst>
          </p:nvPr>
        </p:nvGraphicFramePr>
        <p:xfrm>
          <a:off x="136478" y="1337482"/>
          <a:ext cx="13238328" cy="457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10457141" y="1292195"/>
            <a:ext cx="3654643" cy="13374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2.284 Atenciones:</a:t>
            </a:r>
          </a:p>
          <a:p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1.956 en Quirófano</a:t>
            </a:r>
          </a:p>
          <a:p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328    Salas de procedimientos</a:t>
            </a:r>
          </a:p>
          <a:p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</a:rPr>
              <a:t> menores 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29322" y="689023"/>
            <a:ext cx="6464602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PRODUCCIÓN ESTABLECIMIENTOS DE SALUD MSP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100984"/>
              </p:ext>
            </p:extLst>
          </p:nvPr>
        </p:nvGraphicFramePr>
        <p:xfrm>
          <a:off x="791569" y="1446663"/>
          <a:ext cx="7771938" cy="433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70484627"/>
              </p:ext>
            </p:extLst>
          </p:nvPr>
        </p:nvGraphicFramePr>
        <p:xfrm>
          <a:off x="7492621" y="1127639"/>
          <a:ext cx="3780430" cy="2216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797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45813" y="689023"/>
            <a:ext cx="4274689" cy="40440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Montserrat Medium" panose="00000600000000000000"/>
              </a:rPr>
              <a:t>RENDICIÓN DE CUENTAS 2020</a:t>
            </a:r>
            <a:endParaRPr lang="es-EC" sz="2000" b="1" dirty="0">
              <a:solidFill>
                <a:schemeClr val="bg1"/>
              </a:solidFill>
              <a:latin typeface="Montserrat Medium" panose="0000060000000000000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75774522"/>
              </p:ext>
            </p:extLst>
          </p:nvPr>
        </p:nvGraphicFramePr>
        <p:xfrm>
          <a:off x="-377589" y="1093424"/>
          <a:ext cx="12062153" cy="5474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53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29322" y="689023"/>
            <a:ext cx="6464602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PRODUCCIÓN ESTABLECIMIENTOS DE SALUD MSP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622827622"/>
              </p:ext>
            </p:extLst>
          </p:nvPr>
        </p:nvGraphicFramePr>
        <p:xfrm>
          <a:off x="724571" y="1300821"/>
          <a:ext cx="10048483" cy="115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Agrupar 16"/>
          <p:cNvGrpSpPr>
            <a:grpSpLocks/>
          </p:cNvGrpSpPr>
          <p:nvPr/>
        </p:nvGrpSpPr>
        <p:grpSpPr bwMode="auto">
          <a:xfrm>
            <a:off x="3152633" y="3015945"/>
            <a:ext cx="5309179" cy="2741740"/>
            <a:chOff x="2575450" y="1256674"/>
            <a:chExt cx="4025949" cy="3067306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cxnSp>
          <p:nvCxnSpPr>
            <p:cNvPr id="11" name="Conector recto 10"/>
            <p:cNvCxnSpPr/>
            <p:nvPr/>
          </p:nvCxnSpPr>
          <p:spPr>
            <a:xfrm>
              <a:off x="2575450" y="1256674"/>
              <a:ext cx="0" cy="3067306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4533783" y="1256674"/>
              <a:ext cx="0" cy="3067306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6601399" y="1256674"/>
              <a:ext cx="0" cy="3067306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uadroTexto 14"/>
          <p:cNvSpPr txBox="1"/>
          <p:nvPr/>
        </p:nvSpPr>
        <p:spPr>
          <a:xfrm>
            <a:off x="800816" y="2759807"/>
            <a:ext cx="2071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</a:rPr>
              <a:t>426.763</a:t>
            </a:r>
            <a:r>
              <a:rPr lang="es-EC" sz="2000" dirty="0" smtClean="0"/>
              <a:t> Determinaciones realizadas</a:t>
            </a:r>
            <a:endParaRPr lang="es-EC" sz="20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300" y="4480031"/>
            <a:ext cx="1766021" cy="119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CuadroTexto 16"/>
          <p:cNvSpPr txBox="1"/>
          <p:nvPr/>
        </p:nvSpPr>
        <p:spPr>
          <a:xfrm>
            <a:off x="3293945" y="2685241"/>
            <a:ext cx="24287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</a:rPr>
              <a:t>2.792</a:t>
            </a:r>
            <a:r>
              <a:rPr lang="es-EC" sz="2000" dirty="0" smtClean="0"/>
              <a:t> </a:t>
            </a:r>
          </a:p>
          <a:p>
            <a:pPr algn="ctr"/>
            <a:r>
              <a:rPr lang="es-EC" sz="2000" dirty="0" smtClean="0"/>
              <a:t>Histologías realizadas</a:t>
            </a:r>
          </a:p>
          <a:p>
            <a:pPr algn="ctr"/>
            <a:endParaRPr lang="es-EC" sz="2000" dirty="0"/>
          </a:p>
          <a:p>
            <a:pPr algn="ctr"/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</a:rPr>
              <a:t>873</a:t>
            </a:r>
            <a:endParaRPr lang="es-EC" sz="2000" dirty="0"/>
          </a:p>
          <a:p>
            <a:pPr algn="ctr"/>
            <a:r>
              <a:rPr lang="es-EC" sz="2000" dirty="0" smtClean="0"/>
              <a:t>Citologías </a:t>
            </a:r>
          </a:p>
          <a:p>
            <a:pPr algn="ctr"/>
            <a:r>
              <a:rPr lang="es-EC" sz="2000" dirty="0" smtClean="0"/>
              <a:t>realizadas</a:t>
            </a:r>
            <a:endParaRPr lang="es-EC" sz="2000" dirty="0"/>
          </a:p>
          <a:p>
            <a:pPr algn="ctr"/>
            <a:endParaRPr lang="es-EC" sz="20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5377" y="4707280"/>
            <a:ext cx="1431173" cy="1200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CuadroTexto 18"/>
          <p:cNvSpPr txBox="1"/>
          <p:nvPr/>
        </p:nvSpPr>
        <p:spPr>
          <a:xfrm>
            <a:off x="6092212" y="2759807"/>
            <a:ext cx="1894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</a:rPr>
              <a:t>1.511</a:t>
            </a:r>
            <a:endParaRPr lang="es-EC" sz="2000" dirty="0" smtClean="0"/>
          </a:p>
          <a:p>
            <a:pPr algn="ctr"/>
            <a:r>
              <a:rPr lang="es-EC" sz="2000" dirty="0" smtClean="0"/>
              <a:t>Unidades de transfusión realizadas</a:t>
            </a:r>
            <a:endParaRPr lang="es-EC" sz="20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1284" y="4386815"/>
            <a:ext cx="1561912" cy="1090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ectángulo 20"/>
          <p:cNvSpPr/>
          <p:nvPr/>
        </p:nvSpPr>
        <p:spPr>
          <a:xfrm>
            <a:off x="8560165" y="2567663"/>
            <a:ext cx="232093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700" b="1" dirty="0" smtClean="0">
                <a:solidFill>
                  <a:schemeClr val="tx2">
                    <a:lumMod val="50000"/>
                  </a:schemeClr>
                </a:solidFill>
              </a:rPr>
              <a:t>19.354</a:t>
            </a:r>
          </a:p>
          <a:p>
            <a:pPr algn="ctr"/>
            <a:r>
              <a:rPr lang="es-EC" sz="1700" dirty="0" smtClean="0"/>
              <a:t> Radiografías realizadas</a:t>
            </a:r>
          </a:p>
          <a:p>
            <a:pPr algn="ctr"/>
            <a:r>
              <a:rPr lang="es-EC" sz="1700" b="1" dirty="0" smtClean="0">
                <a:solidFill>
                  <a:schemeClr val="tx2">
                    <a:lumMod val="50000"/>
                  </a:schemeClr>
                </a:solidFill>
              </a:rPr>
              <a:t>1.159</a:t>
            </a:r>
          </a:p>
          <a:p>
            <a:pPr algn="ctr"/>
            <a:r>
              <a:rPr lang="es-EC" sz="1700" dirty="0" smtClean="0"/>
              <a:t>Ecografías realizadas</a:t>
            </a:r>
          </a:p>
          <a:p>
            <a:pPr algn="ctr"/>
            <a:r>
              <a:rPr lang="es-EC" sz="1700" b="1" dirty="0" smtClean="0">
                <a:solidFill>
                  <a:schemeClr val="tx2">
                    <a:lumMod val="50000"/>
                  </a:schemeClr>
                </a:solidFill>
              </a:rPr>
              <a:t>4.224</a:t>
            </a:r>
          </a:p>
          <a:p>
            <a:pPr algn="ctr"/>
            <a:r>
              <a:rPr lang="es-EC" sz="1700" dirty="0" smtClean="0"/>
              <a:t>Tomografías realizadas</a:t>
            </a:r>
          </a:p>
          <a:p>
            <a:pPr algn="ctr"/>
            <a:r>
              <a:rPr lang="es-EC" sz="1700" b="1" dirty="0" smtClean="0">
                <a:solidFill>
                  <a:schemeClr val="tx2">
                    <a:lumMod val="50000"/>
                  </a:schemeClr>
                </a:solidFill>
              </a:rPr>
              <a:t>520</a:t>
            </a:r>
          </a:p>
          <a:p>
            <a:pPr algn="ctr"/>
            <a:r>
              <a:rPr lang="es-EC" sz="1700" dirty="0" smtClean="0"/>
              <a:t> Mamografías realizadas</a:t>
            </a:r>
          </a:p>
          <a:p>
            <a:pPr algn="ctr"/>
            <a:endParaRPr lang="es-EC" sz="1700" dirty="0"/>
          </a:p>
          <a:p>
            <a:pPr algn="ctr"/>
            <a:endParaRPr lang="es-EC" sz="1700" dirty="0"/>
          </a:p>
          <a:p>
            <a:pPr algn="ctr"/>
            <a:endParaRPr lang="es-EC" sz="17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362" y="4720275"/>
            <a:ext cx="1805331" cy="1296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45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29322" y="689023"/>
            <a:ext cx="6464602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PRODUCCIÓN ESTABLECIMIENTOS DE SALUD MSP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47821277"/>
              </p:ext>
            </p:extLst>
          </p:nvPr>
        </p:nvGraphicFramePr>
        <p:xfrm>
          <a:off x="687505" y="1391923"/>
          <a:ext cx="10130255" cy="111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Agrupar 16"/>
          <p:cNvGrpSpPr>
            <a:grpSpLocks/>
          </p:cNvGrpSpPr>
          <p:nvPr/>
        </p:nvGrpSpPr>
        <p:grpSpPr bwMode="auto">
          <a:xfrm>
            <a:off x="3152633" y="3015945"/>
            <a:ext cx="5309179" cy="2741740"/>
            <a:chOff x="2575450" y="1256674"/>
            <a:chExt cx="4025949" cy="3067306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cxnSp>
          <p:nvCxnSpPr>
            <p:cNvPr id="8" name="Conector recto 7"/>
            <p:cNvCxnSpPr/>
            <p:nvPr/>
          </p:nvCxnSpPr>
          <p:spPr>
            <a:xfrm>
              <a:off x="2575450" y="1256674"/>
              <a:ext cx="0" cy="3067306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4533783" y="1256674"/>
              <a:ext cx="0" cy="3067306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6601399" y="1256674"/>
              <a:ext cx="0" cy="3067306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uadroTexto 10"/>
          <p:cNvSpPr txBox="1"/>
          <p:nvPr/>
        </p:nvSpPr>
        <p:spPr>
          <a:xfrm>
            <a:off x="638772" y="2586225"/>
            <a:ext cx="2097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2">
                    <a:lumMod val="50000"/>
                  </a:schemeClr>
                </a:solidFill>
              </a:rPr>
              <a:t>236</a:t>
            </a:r>
            <a:endParaRPr lang="es-EC" sz="2400" dirty="0" smtClean="0"/>
          </a:p>
          <a:p>
            <a:pPr algn="ctr"/>
            <a:r>
              <a:rPr lang="es-EC" sz="2400" dirty="0" smtClean="0"/>
              <a:t>Endoscopias</a:t>
            </a:r>
          </a:p>
          <a:p>
            <a:pPr algn="ctr"/>
            <a:endParaRPr lang="es-EC" sz="2400" dirty="0"/>
          </a:p>
          <a:p>
            <a:pPr algn="ctr"/>
            <a:r>
              <a:rPr lang="es-EC" sz="2400" b="1" dirty="0" smtClean="0">
                <a:solidFill>
                  <a:schemeClr val="tx2">
                    <a:lumMod val="50000"/>
                  </a:schemeClr>
                </a:solidFill>
              </a:rPr>
              <a:t>129</a:t>
            </a:r>
            <a:endParaRPr lang="es-EC" sz="2400" dirty="0"/>
          </a:p>
          <a:p>
            <a:pPr algn="ctr"/>
            <a:r>
              <a:rPr lang="es-EC" sz="2400" dirty="0" smtClean="0"/>
              <a:t>Colonoscopias</a:t>
            </a:r>
            <a:endParaRPr lang="es-EC" sz="2400" dirty="0"/>
          </a:p>
          <a:p>
            <a:pPr algn="ctr"/>
            <a:endParaRPr lang="es-EC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424687" y="2686727"/>
            <a:ext cx="1894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2">
                    <a:lumMod val="50000"/>
                  </a:schemeClr>
                </a:solidFill>
              </a:rPr>
              <a:t>40.119</a:t>
            </a:r>
            <a:endParaRPr lang="es-EC" sz="2400" dirty="0" smtClean="0"/>
          </a:p>
          <a:p>
            <a:pPr algn="ctr"/>
            <a:r>
              <a:rPr lang="es-EC" sz="2400" dirty="0" smtClean="0"/>
              <a:t>Atenciones realizadas</a:t>
            </a:r>
            <a:endParaRPr lang="es-EC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879280" y="2577945"/>
            <a:ext cx="2415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C" b="1" dirty="0" smtClean="0">
                <a:solidFill>
                  <a:schemeClr val="tx2">
                    <a:lumMod val="50000"/>
                  </a:schemeClr>
                </a:solidFill>
              </a:rPr>
              <a:t>103.338</a:t>
            </a:r>
            <a:endParaRPr lang="es-EC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EC" dirty="0" smtClean="0"/>
              <a:t>Raciones entregadas a pacientes</a:t>
            </a:r>
          </a:p>
          <a:p>
            <a:pPr algn="ctr"/>
            <a:endParaRPr lang="es-EC" dirty="0"/>
          </a:p>
          <a:p>
            <a:pPr algn="ctr"/>
            <a:r>
              <a:rPr lang="es-EC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C" b="1" dirty="0" smtClean="0">
                <a:solidFill>
                  <a:schemeClr val="tx2">
                    <a:lumMod val="50000"/>
                  </a:schemeClr>
                </a:solidFill>
              </a:rPr>
              <a:t>96.477</a:t>
            </a:r>
            <a:endParaRPr lang="es-EC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EC" dirty="0" smtClean="0"/>
              <a:t>Raciones entregadas a personal de salud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741905" y="2686726"/>
            <a:ext cx="1894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2">
                    <a:lumMod val="50000"/>
                  </a:schemeClr>
                </a:solidFill>
              </a:rPr>
              <a:t>99.152</a:t>
            </a:r>
            <a:endParaRPr lang="es-EC" sz="2400" dirty="0" smtClean="0"/>
          </a:p>
          <a:p>
            <a:pPr algn="ctr"/>
            <a:r>
              <a:rPr lang="es-EC" sz="2400" dirty="0" smtClean="0"/>
              <a:t>Recetas </a:t>
            </a:r>
          </a:p>
          <a:p>
            <a:pPr algn="ctr"/>
            <a:r>
              <a:rPr lang="es-EC" sz="2400" dirty="0" smtClean="0"/>
              <a:t>Dispensadas</a:t>
            </a:r>
            <a:endParaRPr lang="es-EC" sz="2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771" y="4741509"/>
            <a:ext cx="2128014" cy="1644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/>
          <a:srcRect l="-2724" t="66545" r="2724" b="383"/>
          <a:stretch/>
        </p:blipFill>
        <p:spPr>
          <a:xfrm>
            <a:off x="3376100" y="4424943"/>
            <a:ext cx="2128014" cy="1332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0980" y="4684333"/>
            <a:ext cx="2044982" cy="114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7057" y="4424943"/>
            <a:ext cx="2060703" cy="135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42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711362" cy="68614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2081C12-3D28-4F84-9A64-1148050FEE62}"/>
              </a:ext>
            </a:extLst>
          </p:cNvPr>
          <p:cNvSpPr txBox="1"/>
          <p:nvPr/>
        </p:nvSpPr>
        <p:spPr>
          <a:xfrm>
            <a:off x="1513111" y="1999514"/>
            <a:ext cx="116851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ACCIONES EMERGENCIA</a:t>
            </a:r>
          </a:p>
          <a:p>
            <a:pPr algn="ctr"/>
            <a:r>
              <a:rPr lang="es-MX" sz="6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SANITARIA POR COVID-19</a:t>
            </a:r>
            <a:endParaRPr lang="es-MX" sz="6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8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15675" y="654715"/>
            <a:ext cx="6667345" cy="59386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ACCIONES 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Y RESULTADOS - PANDEMIA COVID 19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08314"/>
              </p:ext>
            </p:extLst>
          </p:nvPr>
        </p:nvGraphicFramePr>
        <p:xfrm>
          <a:off x="515675" y="2078481"/>
          <a:ext cx="5957361" cy="3216849"/>
        </p:xfrm>
        <a:graphic>
          <a:graphicData uri="http://schemas.openxmlformats.org/drawingml/2006/table">
            <a:tbl>
              <a:tblPr/>
              <a:tblGrid>
                <a:gridCol w="1107487"/>
                <a:gridCol w="1107487"/>
                <a:gridCol w="1486509"/>
                <a:gridCol w="1328357"/>
                <a:gridCol w="927521"/>
              </a:tblGrid>
              <a:tr h="41633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Dotación de camas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6898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Criticas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Hospitalización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Otras </a:t>
                      </a:r>
                      <a:b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patologías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2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092673"/>
              </p:ext>
            </p:extLst>
          </p:nvPr>
        </p:nvGraphicFramePr>
        <p:xfrm>
          <a:off x="7183020" y="1826072"/>
          <a:ext cx="6737696" cy="357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78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15675" y="689023"/>
            <a:ext cx="6667345" cy="59386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  <a:defRPr/>
            </a:pPr>
            <a:r>
              <a:rPr lang="es-EC" sz="2000" b="1" dirty="0">
                <a:solidFill>
                  <a:schemeClr val="bg1"/>
                </a:solidFill>
                <a:latin typeface="Arial"/>
                <a:cs typeface="Arial"/>
              </a:rPr>
              <a:t>ATENCIONES COVID INDICADORES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07822095"/>
              </p:ext>
            </p:extLst>
          </p:nvPr>
        </p:nvGraphicFramePr>
        <p:xfrm>
          <a:off x="3794878" y="1419367"/>
          <a:ext cx="7022882" cy="459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569493" y="5907810"/>
            <a:ext cx="5134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i="1" dirty="0"/>
              <a:t>Información con corte al </a:t>
            </a:r>
            <a:r>
              <a:rPr lang="es-EC" sz="2000" i="1" dirty="0" smtClean="0"/>
              <a:t>31 </a:t>
            </a:r>
            <a:r>
              <a:rPr lang="es-EC" sz="2000" i="1" dirty="0"/>
              <a:t>de </a:t>
            </a:r>
            <a:r>
              <a:rPr lang="es-EC" sz="2000" i="1" dirty="0" smtClean="0"/>
              <a:t>diciembre 2020</a:t>
            </a:r>
            <a:endParaRPr lang="es-EC" sz="2000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675" y="1613848"/>
            <a:ext cx="28956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0642" y="3773606"/>
            <a:ext cx="2705197" cy="1776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93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15675" y="689024"/>
            <a:ext cx="6667345" cy="3891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ACCIONES 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Y RESULTADOS - PANDEMIA COVID 19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81735"/>
              </p:ext>
            </p:extLst>
          </p:nvPr>
        </p:nvGraphicFramePr>
        <p:xfrm>
          <a:off x="5579707" y="1762397"/>
          <a:ext cx="5026832" cy="3272469"/>
        </p:xfrm>
        <a:graphic>
          <a:graphicData uri="http://schemas.openxmlformats.org/drawingml/2006/table">
            <a:tbl>
              <a:tblPr/>
              <a:tblGrid>
                <a:gridCol w="3549558"/>
                <a:gridCol w="1477274"/>
              </a:tblGrid>
              <a:tr h="3392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 Equipos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339288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SALVAR VIDAS  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88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SUMAR JUNTOS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88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SALUD PUBLICA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88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BID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57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SERVIVIO NACIONAL DE GESTION DE RIESGOS Y EMERGENCIAS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88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Naturales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 equipos</a:t>
                      </a:r>
                    </a:p>
                    <a:p>
                      <a:pPr algn="ctr" fontAlgn="ctr"/>
                      <a:r>
                        <a:rPr lang="es-EC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$ 2.067.286,00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2956034" y="1101877"/>
            <a:ext cx="4995081" cy="53281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EC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DONACIONES RECIBIDAS 2020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8" y="1658392"/>
            <a:ext cx="4678593" cy="5199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2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15675" y="689023"/>
            <a:ext cx="6667345" cy="43009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ACCIONES 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Y RESULTADOS - PANDEMIA COVID 19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839699"/>
              </p:ext>
            </p:extLst>
          </p:nvPr>
        </p:nvGraphicFramePr>
        <p:xfrm>
          <a:off x="1279014" y="1380356"/>
          <a:ext cx="10171457" cy="452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9444251" y="1746914"/>
            <a:ext cx="2483892" cy="9143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rgbClr val="262626"/>
                </a:solidFill>
              </a:rPr>
              <a:t>25 atenciones diarias en promedio</a:t>
            </a:r>
            <a:endParaRPr lang="es-EC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15675" y="689023"/>
            <a:ext cx="6667345" cy="43009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ACCIONES 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Y RESULTADOS - PANDEMIA COVID 19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168877"/>
              </p:ext>
            </p:extLst>
          </p:nvPr>
        </p:nvGraphicFramePr>
        <p:xfrm>
          <a:off x="900752" y="1282890"/>
          <a:ext cx="9662615" cy="462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9355540" y="1119116"/>
            <a:ext cx="2367887" cy="1368567"/>
          </a:xfrm>
          <a:prstGeom prst="roundRect">
            <a:avLst/>
          </a:prstGeom>
          <a:solidFill>
            <a:srgbClr val="D1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Egresos Año COVID:</a:t>
            </a:r>
          </a:p>
          <a:p>
            <a:pPr algn="ctr"/>
            <a:r>
              <a:rPr lang="es-EC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2.242</a:t>
            </a:r>
          </a:p>
          <a:p>
            <a:pPr algn="ctr"/>
            <a:endParaRPr lang="es-EC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C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Fallecidos </a:t>
            </a:r>
            <a:r>
              <a:rPr lang="es-EC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Año COVID:</a:t>
            </a:r>
          </a:p>
          <a:p>
            <a:pPr algn="ctr"/>
            <a:r>
              <a:rPr lang="es-EC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736</a:t>
            </a:r>
            <a:endParaRPr lang="es-EC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15675" y="689023"/>
            <a:ext cx="6667345" cy="43009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ACCIONES 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Y RESULTADOS - PANDEMIA COVID 19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0097"/>
              </p:ext>
            </p:extLst>
          </p:nvPr>
        </p:nvGraphicFramePr>
        <p:xfrm>
          <a:off x="960021" y="1488885"/>
          <a:ext cx="9857738" cy="3501573"/>
        </p:xfrm>
        <a:graphic>
          <a:graphicData uri="http://schemas.openxmlformats.org/drawingml/2006/table">
            <a:tbl>
              <a:tblPr/>
              <a:tblGrid>
                <a:gridCol w="6556753"/>
                <a:gridCol w="1205839"/>
                <a:gridCol w="2095146"/>
              </a:tblGrid>
              <a:tr h="2151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Detalle personal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 Funcionarios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484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Nombramiento definitivo por LOAH primera fase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31484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Nombramiento provisional segunda fase en curso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484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ocasionales para LOAH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484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Funcionarios en otras EODS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8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FUNCIONARIOS TELETRABAJO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65 - Operativos</a:t>
                      </a:r>
                      <a:b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  - Administrativos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5157">
                <a:tc>
                  <a:txBody>
                    <a:bodyPr/>
                    <a:lstStyle/>
                    <a:p>
                      <a:pPr algn="l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031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FUNCIONARIOS VACUNADOS  </a:t>
                      </a:r>
                      <a:b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(Incluido guardianía, limpieza, catering, internos de medicina)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1.307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43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PENDIENTE DE VACUNACIÓN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8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711362" cy="68614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2081C12-3D28-4F84-9A64-1148050FEE62}"/>
              </a:ext>
            </a:extLst>
          </p:cNvPr>
          <p:cNvSpPr txBox="1"/>
          <p:nvPr/>
        </p:nvSpPr>
        <p:spPr>
          <a:xfrm>
            <a:off x="1513111" y="1999514"/>
            <a:ext cx="116851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ATENCIONES A TRAVÉS </a:t>
            </a:r>
          </a:p>
          <a:p>
            <a:pPr algn="ctr"/>
            <a:r>
              <a:rPr lang="es-MX" sz="6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RED HOSPITALARIA</a:t>
            </a:r>
            <a:endParaRPr lang="es-MX" sz="6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711362" cy="68614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2081C12-3D28-4F84-9A64-1148050FEE62}"/>
              </a:ext>
            </a:extLst>
          </p:cNvPr>
          <p:cNvSpPr txBox="1"/>
          <p:nvPr/>
        </p:nvSpPr>
        <p:spPr>
          <a:xfrm>
            <a:off x="1513111" y="1999514"/>
            <a:ext cx="116851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EJECUCIÓN</a:t>
            </a:r>
          </a:p>
          <a:p>
            <a:pPr algn="ctr"/>
            <a:r>
              <a:rPr lang="es-MX" sz="6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PRESUPUESTARIA</a:t>
            </a:r>
          </a:p>
        </p:txBody>
      </p:sp>
    </p:spTree>
    <p:extLst>
      <p:ext uri="{BB962C8B-B14F-4D97-AF65-F5344CB8AC3E}">
        <p14:creationId xmlns:p14="http://schemas.microsoft.com/office/powerpoint/2010/main" val="13727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92667" y="883862"/>
            <a:ext cx="4055035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Montserrat Medium" panose="00000600000000000000"/>
              </a:rPr>
              <a:t>SERVICIO DE LA LÍNEA 171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474569" y="1760124"/>
            <a:ext cx="6981015" cy="88860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569" bIns="0" anchor="ctr">
            <a:spAutoFit/>
          </a:bodyPr>
          <a:lstStyle/>
          <a:p>
            <a:pPr>
              <a:defRPr/>
            </a:pPr>
            <a:r>
              <a:rPr lang="es-EC" sz="1400" b="1" kern="50" dirty="0">
                <a:latin typeface="Arial"/>
                <a:ea typeface="Verdana" panose="020B0604030504040204" pitchFamily="34" charset="0"/>
                <a:cs typeface="Arial"/>
              </a:rPr>
              <a:t>Opción 1: Agendamiento</a:t>
            </a:r>
          </a:p>
          <a:p>
            <a:pPr>
              <a:defRPr/>
            </a:pPr>
            <a:r>
              <a:rPr lang="es-EC" sz="1400" b="1" kern="50" dirty="0">
                <a:latin typeface="Arial"/>
                <a:ea typeface="Verdana" panose="020B0604030504040204" pitchFamily="34" charset="0"/>
                <a:cs typeface="Arial"/>
              </a:rPr>
              <a:t>Opción 2: Asesoría</a:t>
            </a:r>
          </a:p>
          <a:p>
            <a:pPr>
              <a:defRPr/>
            </a:pPr>
            <a:r>
              <a:rPr lang="es-EC" sz="1400" b="1" kern="50" dirty="0">
                <a:latin typeface="Arial"/>
                <a:ea typeface="Verdana" panose="020B0604030504040204" pitchFamily="34" charset="0"/>
                <a:cs typeface="Arial"/>
              </a:rPr>
              <a:t>Opción 3: Gestión de requerimientos e inconformidades</a:t>
            </a:r>
          </a:p>
          <a:p>
            <a:pPr>
              <a:defRPr/>
            </a:pPr>
            <a:r>
              <a:rPr lang="es-EC" sz="1400" b="1" kern="50" dirty="0">
                <a:latin typeface="Arial"/>
                <a:ea typeface="Verdana" panose="020B0604030504040204" pitchFamily="34" charset="0"/>
                <a:cs typeface="Arial"/>
              </a:rPr>
              <a:t>Opción 4: Discapacidades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492540244"/>
              </p:ext>
            </p:extLst>
          </p:nvPr>
        </p:nvGraphicFramePr>
        <p:xfrm>
          <a:off x="3516827" y="3325253"/>
          <a:ext cx="6854394" cy="232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0" descr="Captura de pantalla 2019-02-27 a la(s) 16.18.19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62" y="1715642"/>
            <a:ext cx="1644659" cy="97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529322" y="4353284"/>
            <a:ext cx="2078039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6569" bIns="0" anchor="ctr">
            <a:spAutoFit/>
          </a:bodyPr>
          <a:lstStyle/>
          <a:p>
            <a:pPr>
              <a:defRPr/>
            </a:pPr>
            <a:r>
              <a:rPr lang="es-EC" sz="1600" b="1" kern="50" dirty="0">
                <a:solidFill>
                  <a:schemeClr val="accent5">
                    <a:lumMod val="7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Servicios opción 3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2607361" y="3458312"/>
            <a:ext cx="1" cy="229866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2688475" y="3466249"/>
            <a:ext cx="10962" cy="1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29322" y="818769"/>
            <a:ext cx="5970534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bg1"/>
                </a:solidFill>
                <a:latin typeface="Montserrat Medium" panose="00000600000000000000"/>
              </a:rPr>
              <a:t>ARTICULACIÓN FUNCIONAL DE LA RPIS-RPC</a:t>
            </a:r>
            <a:endParaRPr lang="es-EC" sz="2000" b="1" dirty="0">
              <a:solidFill>
                <a:schemeClr val="bg1"/>
              </a:solidFill>
              <a:latin typeface="Montserrat Medium" panose="00000600000000000000"/>
            </a:endParaRPr>
          </a:p>
        </p:txBody>
      </p:sp>
      <p:pic>
        <p:nvPicPr>
          <p:cNvPr id="8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1"/>
          <a:stretch>
            <a:fillRect/>
          </a:stretch>
        </p:blipFill>
        <p:spPr bwMode="auto">
          <a:xfrm>
            <a:off x="382137" y="1257385"/>
            <a:ext cx="9886328" cy="483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42971" y="734037"/>
            <a:ext cx="6847661" cy="40440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/>
              <a:t>ATENCIONES RPIS 2020 NO COVID</a:t>
            </a:r>
            <a:endParaRPr lang="es-EC" sz="2000" b="1" dirty="0">
              <a:solidFill>
                <a:schemeClr val="bg1"/>
              </a:solidFill>
              <a:latin typeface="Montserrat Medium" panose="00000600000000000000"/>
              <a:cs typeface="Arial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533446"/>
              </p:ext>
            </p:extLst>
          </p:nvPr>
        </p:nvGraphicFramePr>
        <p:xfrm>
          <a:off x="1" y="1378424"/>
          <a:ext cx="11832608" cy="452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028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56617" y="689023"/>
            <a:ext cx="4549305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ATENCIONES RPIS 2020 COVID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310913"/>
              </p:ext>
            </p:extLst>
          </p:nvPr>
        </p:nvGraphicFramePr>
        <p:xfrm>
          <a:off x="-18001" y="1315453"/>
          <a:ext cx="11905201" cy="459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56617" y="689023"/>
            <a:ext cx="7512562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  <a:defRPr/>
            </a:pPr>
            <a:r>
              <a:rPr lang="es-EC" sz="2000" b="1" dirty="0">
                <a:solidFill>
                  <a:schemeClr val="bg1"/>
                </a:solidFill>
                <a:latin typeface="Arial"/>
                <a:cs typeface="Arial"/>
              </a:rPr>
              <a:t>ARTICULACIÓN RPIS DERIVACIONES (ATENCIONES)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928281816"/>
              </p:ext>
            </p:extLst>
          </p:nvPr>
        </p:nvGraphicFramePr>
        <p:xfrm>
          <a:off x="818147" y="1411705"/>
          <a:ext cx="7539790" cy="478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7612222" y="2151263"/>
            <a:ext cx="3205538" cy="1366461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TOTAL: 28</a:t>
            </a:r>
          </a:p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Pacientes derivados en la Red Pública Integral de Salud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/>
          <a:srcRect r="12193"/>
          <a:stretch/>
        </p:blipFill>
        <p:spPr>
          <a:xfrm>
            <a:off x="1660250" y="3738306"/>
            <a:ext cx="1370349" cy="64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506" y="4359614"/>
            <a:ext cx="704850" cy="7143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6494" y="5073989"/>
            <a:ext cx="568931" cy="6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56617" y="689023"/>
            <a:ext cx="6147024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Montserrat Medium" panose="00000600000000000000"/>
              </a:rPr>
              <a:t>AMPLIACIÓN DE LA COBERTURA SANITARIA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15860057"/>
              </p:ext>
            </p:extLst>
          </p:nvPr>
        </p:nvGraphicFramePr>
        <p:xfrm>
          <a:off x="1187116" y="1048093"/>
          <a:ext cx="9127957" cy="511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192253" y="4450839"/>
            <a:ext cx="4340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 smtClean="0">
                <a:solidFill>
                  <a:schemeClr val="bg1"/>
                </a:solidFill>
              </a:rPr>
              <a:t>125 </a:t>
            </a:r>
            <a:r>
              <a:rPr lang="es-ES" dirty="0">
                <a:solidFill>
                  <a:schemeClr val="bg1"/>
                </a:solidFill>
              </a:rPr>
              <a:t>IMAGEN</a:t>
            </a:r>
          </a:p>
          <a:p>
            <a:pPr lvl="0"/>
            <a:r>
              <a:rPr lang="es-ES" dirty="0" smtClean="0">
                <a:solidFill>
                  <a:schemeClr val="bg1"/>
                </a:solidFill>
              </a:rPr>
              <a:t>85 </a:t>
            </a:r>
            <a:r>
              <a:rPr lang="es-ES" dirty="0">
                <a:solidFill>
                  <a:schemeClr val="bg1"/>
                </a:solidFill>
              </a:rPr>
              <a:t>LABORATORIO</a:t>
            </a:r>
          </a:p>
          <a:p>
            <a:pPr lvl="0"/>
            <a:r>
              <a:rPr lang="es-ES" dirty="0" smtClean="0">
                <a:solidFill>
                  <a:schemeClr val="bg1"/>
                </a:solidFill>
              </a:rPr>
              <a:t>32 APOYO </a:t>
            </a:r>
            <a:r>
              <a:rPr lang="es-ES" dirty="0">
                <a:solidFill>
                  <a:schemeClr val="bg1"/>
                </a:solidFill>
              </a:rPr>
              <a:t>DIAGNÓSTICO/ </a:t>
            </a:r>
            <a:endParaRPr lang="es-ES" dirty="0" smtClean="0">
              <a:solidFill>
                <a:schemeClr val="bg1"/>
              </a:solidFill>
            </a:endParaRPr>
          </a:p>
          <a:p>
            <a:pPr lvl="0"/>
            <a:r>
              <a:rPr lang="es-ES" dirty="0" smtClean="0">
                <a:solidFill>
                  <a:schemeClr val="bg1"/>
                </a:solidFill>
              </a:rPr>
              <a:t>TERAPEÚTICO</a:t>
            </a:r>
            <a:endParaRPr lang="es-EC" dirty="0">
              <a:solidFill>
                <a:schemeClr val="bg1"/>
              </a:solidFill>
            </a:endParaRPr>
          </a:p>
          <a:p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30129" y="4681671"/>
            <a:ext cx="1520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242 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ESTUDIOS</a:t>
            </a:r>
            <a:endParaRPr lang="es-ES" sz="2000" dirty="0">
              <a:solidFill>
                <a:schemeClr val="bg1"/>
              </a:solidFill>
            </a:endParaRPr>
          </a:p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9" name="Abrir llave 8"/>
          <p:cNvSpPr/>
          <p:nvPr/>
        </p:nvSpPr>
        <p:spPr>
          <a:xfrm>
            <a:off x="5567577" y="4450839"/>
            <a:ext cx="359596" cy="1017143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50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29322" y="689023"/>
            <a:ext cx="5213987" cy="40440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HACIA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 LA TRANSFORMACIÓN DIGITAL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77221" y="1638996"/>
            <a:ext cx="3627437" cy="588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s-ES" sz="26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ANTES</a:t>
            </a:r>
          </a:p>
        </p:txBody>
      </p:sp>
      <p:sp>
        <p:nvSpPr>
          <p:cNvPr id="8" name="6 Rectángulo"/>
          <p:cNvSpPr/>
          <p:nvPr/>
        </p:nvSpPr>
        <p:spPr>
          <a:xfrm>
            <a:off x="5743309" y="1638995"/>
            <a:ext cx="3627437" cy="588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s-ES" sz="26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AHORA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8155" r="9040"/>
          <a:stretch/>
        </p:blipFill>
        <p:spPr>
          <a:xfrm>
            <a:off x="1124465" y="2513929"/>
            <a:ext cx="3880193" cy="2443162"/>
          </a:xfrm>
          <a:prstGeom prst="rect">
            <a:avLst/>
          </a:prstGeom>
          <a:ln w="38100" cmpd="sng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036" y="2513929"/>
            <a:ext cx="4403510" cy="2443162"/>
          </a:xfrm>
          <a:prstGeom prst="rect">
            <a:avLst/>
          </a:prstGeom>
          <a:ln w="38100" cmpd="sng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524570" y="5938821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487890" y="901820"/>
            <a:ext cx="5236907" cy="40440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HACIA LA TRANSFORMACIÓN DIGITAL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 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8" name="31 Rectángulo"/>
          <p:cNvSpPr/>
          <p:nvPr/>
        </p:nvSpPr>
        <p:spPr>
          <a:xfrm>
            <a:off x="616257" y="2210767"/>
            <a:ext cx="9760196" cy="1914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31 Rectángulo"/>
          <p:cNvSpPr/>
          <p:nvPr/>
        </p:nvSpPr>
        <p:spPr>
          <a:xfrm>
            <a:off x="1621267" y="4277448"/>
            <a:ext cx="8755186" cy="16303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Google Shape;301;p6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t="7719" r="53091" b="81169"/>
          <a:stretch>
            <a:fillRect/>
          </a:stretch>
        </p:blipFill>
        <p:spPr bwMode="auto">
          <a:xfrm>
            <a:off x="2247600" y="2767694"/>
            <a:ext cx="1406053" cy="7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392;p74"/>
          <p:cNvPicPr preferRelativeResize="0"/>
          <p:nvPr/>
        </p:nvPicPr>
        <p:blipFill rotWithShape="1">
          <a:blip r:embed="rId5" cstate="print">
            <a:alphaModFix/>
          </a:blip>
          <a:srcRect l="81174" t="39315" r="11424" b="51035"/>
          <a:stretch/>
        </p:blipFill>
        <p:spPr>
          <a:xfrm>
            <a:off x="4100726" y="2720108"/>
            <a:ext cx="1710048" cy="8239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5" name="Google Shape;549;p86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63" b="75729"/>
          <a:stretch>
            <a:fillRect/>
          </a:stretch>
        </p:blipFill>
        <p:spPr bwMode="auto">
          <a:xfrm>
            <a:off x="6281281" y="2696664"/>
            <a:ext cx="1570316" cy="834428"/>
          </a:xfrm>
          <a:prstGeom prst="rect">
            <a:avLst/>
          </a:prstGeom>
          <a:noFill/>
          <a:ln w="19050">
            <a:solidFill>
              <a:srgbClr val="318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788;p103"/>
          <p:cNvPicPr preferRelativeResize="0"/>
          <p:nvPr/>
        </p:nvPicPr>
        <p:blipFill rotWithShape="1">
          <a:blip r:embed="rId7" cstate="print">
            <a:alphaModFix/>
          </a:blip>
          <a:srcRect l="36337" t="48751" r="37633" b="19901"/>
          <a:stretch/>
        </p:blipFill>
        <p:spPr>
          <a:xfrm>
            <a:off x="8322104" y="2665796"/>
            <a:ext cx="1417637" cy="864603"/>
          </a:xfrm>
          <a:prstGeom prst="rect">
            <a:avLst/>
          </a:prstGeom>
          <a:noFill/>
          <a:ln w="1905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15 CuadroTexto"/>
          <p:cNvSpPr txBox="1">
            <a:spLocks noChangeArrowheads="1"/>
          </p:cNvSpPr>
          <p:nvPr/>
        </p:nvSpPr>
        <p:spPr bwMode="auto">
          <a:xfrm>
            <a:off x="2193002" y="3615458"/>
            <a:ext cx="14094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" sz="1300" dirty="0">
                <a:latin typeface="Arial" charset="0"/>
                <a:cs typeface="Arial" charset="0"/>
              </a:rPr>
              <a:t>PRAS</a:t>
            </a:r>
          </a:p>
        </p:txBody>
      </p:sp>
      <p:sp>
        <p:nvSpPr>
          <p:cNvPr id="18" name="16 CuadroTexto"/>
          <p:cNvSpPr txBox="1">
            <a:spLocks noChangeArrowheads="1"/>
          </p:cNvSpPr>
          <p:nvPr/>
        </p:nvSpPr>
        <p:spPr bwMode="auto">
          <a:xfrm>
            <a:off x="4150154" y="3567836"/>
            <a:ext cx="1616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" sz="1300" dirty="0">
                <a:latin typeface="Arial" charset="0"/>
                <a:cs typeface="Arial" charset="0"/>
              </a:rPr>
              <a:t>APP Vigilancia Epidemiológica</a:t>
            </a:r>
          </a:p>
        </p:txBody>
      </p:sp>
      <p:sp>
        <p:nvSpPr>
          <p:cNvPr id="19" name="17 CuadroTexto"/>
          <p:cNvSpPr txBox="1">
            <a:spLocks noChangeArrowheads="1"/>
          </p:cNvSpPr>
          <p:nvPr/>
        </p:nvSpPr>
        <p:spPr bwMode="auto">
          <a:xfrm>
            <a:off x="6283115" y="3610248"/>
            <a:ext cx="1616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" sz="1300" dirty="0">
                <a:latin typeface="Arial" charset="0"/>
                <a:cs typeface="Arial" charset="0"/>
              </a:rPr>
              <a:t>APP </a:t>
            </a:r>
            <a:r>
              <a:rPr lang="es-ES" sz="1300" dirty="0" err="1">
                <a:latin typeface="Arial" charset="0"/>
                <a:cs typeface="Arial" charset="0"/>
              </a:rPr>
              <a:t>Geosalud</a:t>
            </a:r>
            <a:endParaRPr lang="es-ES" sz="1300" dirty="0">
              <a:latin typeface="Arial" charset="0"/>
              <a:cs typeface="Arial" charset="0"/>
            </a:endParaRPr>
          </a:p>
        </p:txBody>
      </p:sp>
      <p:sp>
        <p:nvSpPr>
          <p:cNvPr id="20" name="18 CuadroTexto"/>
          <p:cNvSpPr txBox="1">
            <a:spLocks noChangeArrowheads="1"/>
          </p:cNvSpPr>
          <p:nvPr/>
        </p:nvSpPr>
        <p:spPr bwMode="auto">
          <a:xfrm>
            <a:off x="8180429" y="3609555"/>
            <a:ext cx="18081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" sz="1300" dirty="0">
                <a:latin typeface="Arial" charset="0"/>
                <a:cs typeface="Arial" charset="0"/>
              </a:rPr>
              <a:t>Data </a:t>
            </a:r>
            <a:r>
              <a:rPr lang="es-ES" sz="1300" dirty="0" err="1">
                <a:latin typeface="Arial" charset="0"/>
                <a:cs typeface="Arial" charset="0"/>
              </a:rPr>
              <a:t>Warehouse</a:t>
            </a:r>
            <a:endParaRPr lang="es-ES" sz="1300" dirty="0">
              <a:latin typeface="Arial" charset="0"/>
              <a:cs typeface="Arial" charset="0"/>
            </a:endParaRPr>
          </a:p>
        </p:txBody>
      </p:sp>
      <p:sp>
        <p:nvSpPr>
          <p:cNvPr id="21" name="23 CuadroTexto"/>
          <p:cNvSpPr txBox="1">
            <a:spLocks noChangeArrowheads="1"/>
          </p:cNvSpPr>
          <p:nvPr/>
        </p:nvSpPr>
        <p:spPr bwMode="auto">
          <a:xfrm>
            <a:off x="1851389" y="5191848"/>
            <a:ext cx="117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" sz="1200" dirty="0">
                <a:latin typeface="Arial" charset="0"/>
                <a:cs typeface="Arial" charset="0"/>
              </a:rPr>
              <a:t>Gestión Inventarios</a:t>
            </a:r>
          </a:p>
        </p:txBody>
      </p:sp>
      <p:sp>
        <p:nvSpPr>
          <p:cNvPr id="22" name="24 CuadroTexto"/>
          <p:cNvSpPr txBox="1">
            <a:spLocks noChangeArrowheads="1"/>
          </p:cNvSpPr>
          <p:nvPr/>
        </p:nvSpPr>
        <p:spPr bwMode="auto">
          <a:xfrm>
            <a:off x="3344269" y="5210861"/>
            <a:ext cx="1176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" sz="1200" dirty="0">
                <a:latin typeface="Arial" charset="0"/>
                <a:cs typeface="Arial" charset="0"/>
              </a:rPr>
              <a:t>Seguimiento nominal</a:t>
            </a:r>
          </a:p>
        </p:txBody>
      </p:sp>
      <p:sp>
        <p:nvSpPr>
          <p:cNvPr id="23" name="25 CuadroTexto"/>
          <p:cNvSpPr txBox="1">
            <a:spLocks noChangeArrowheads="1"/>
          </p:cNvSpPr>
          <p:nvPr/>
        </p:nvSpPr>
        <p:spPr bwMode="auto">
          <a:xfrm>
            <a:off x="4955750" y="5228460"/>
            <a:ext cx="135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" sz="1200" dirty="0">
                <a:latin typeface="Arial" charset="0"/>
                <a:cs typeface="Arial" charset="0"/>
              </a:rPr>
              <a:t>Receta electrónica</a:t>
            </a:r>
          </a:p>
        </p:txBody>
      </p:sp>
      <p:sp>
        <p:nvSpPr>
          <p:cNvPr id="24" name="26 CuadroTexto"/>
          <p:cNvSpPr txBox="1">
            <a:spLocks noChangeArrowheads="1"/>
          </p:cNvSpPr>
          <p:nvPr/>
        </p:nvSpPr>
        <p:spPr bwMode="auto">
          <a:xfrm>
            <a:off x="6802302" y="5231281"/>
            <a:ext cx="1352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" sz="1200" dirty="0" err="1">
                <a:latin typeface="Arial" charset="0"/>
                <a:cs typeface="Arial" charset="0"/>
              </a:rPr>
              <a:t>Rdacaa</a:t>
            </a:r>
            <a:r>
              <a:rPr lang="es-ES" sz="1200" dirty="0">
                <a:latin typeface="Arial" charset="0"/>
                <a:cs typeface="Arial" charset="0"/>
              </a:rPr>
              <a:t> 2.0</a:t>
            </a:r>
          </a:p>
        </p:txBody>
      </p:sp>
      <p:pic>
        <p:nvPicPr>
          <p:cNvPr id="25" name="Google Shape;738;p99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7" t="60069" r="2" b="35725"/>
          <a:stretch>
            <a:fillRect/>
          </a:stretch>
        </p:blipFill>
        <p:spPr bwMode="auto">
          <a:xfrm>
            <a:off x="8603092" y="4490173"/>
            <a:ext cx="1343025" cy="701675"/>
          </a:xfrm>
          <a:prstGeom prst="rect">
            <a:avLst/>
          </a:prstGeom>
          <a:noFill/>
          <a:ln w="9525">
            <a:solidFill>
              <a:srgbClr val="318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9 CuadroTexto"/>
          <p:cNvSpPr txBox="1">
            <a:spLocks noChangeArrowheads="1"/>
          </p:cNvSpPr>
          <p:nvPr/>
        </p:nvSpPr>
        <p:spPr bwMode="auto">
          <a:xfrm>
            <a:off x="8578635" y="5208851"/>
            <a:ext cx="1472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" sz="1200" dirty="0">
                <a:latin typeface="Arial" charset="0"/>
                <a:cs typeface="Arial" charset="0"/>
              </a:rPr>
              <a:t>Firma electrónica documentos clínicos </a:t>
            </a:r>
          </a:p>
        </p:txBody>
      </p:sp>
      <p:sp>
        <p:nvSpPr>
          <p:cNvPr id="27" name="31 Rectángulo"/>
          <p:cNvSpPr/>
          <p:nvPr/>
        </p:nvSpPr>
        <p:spPr>
          <a:xfrm>
            <a:off x="616256" y="4277448"/>
            <a:ext cx="1134843" cy="16303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latin typeface="Arial"/>
                <a:cs typeface="Arial"/>
              </a:rPr>
              <a:t>Desarrollo y Pruebas </a:t>
            </a:r>
          </a:p>
        </p:txBody>
      </p:sp>
      <p:pic>
        <p:nvPicPr>
          <p:cNvPr id="28" name="Google Shape;575;p88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89" y="4480641"/>
            <a:ext cx="1177925" cy="692150"/>
          </a:xfrm>
          <a:prstGeom prst="rect">
            <a:avLst/>
          </a:prstGeom>
          <a:noFill/>
          <a:ln w="9525">
            <a:solidFill>
              <a:srgbClr val="31859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oogle Shape;506;p83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0" b="80106"/>
          <a:stretch>
            <a:fillRect/>
          </a:stretch>
        </p:blipFill>
        <p:spPr bwMode="auto">
          <a:xfrm>
            <a:off x="3344269" y="4490173"/>
            <a:ext cx="1176338" cy="701675"/>
          </a:xfrm>
          <a:prstGeom prst="rect">
            <a:avLst/>
          </a:prstGeom>
          <a:noFill/>
          <a:ln w="9525">
            <a:solidFill>
              <a:srgbClr val="318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oogle Shape;703;p96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8" b="18079"/>
          <a:stretch>
            <a:fillRect/>
          </a:stretch>
        </p:blipFill>
        <p:spPr bwMode="auto">
          <a:xfrm>
            <a:off x="6764202" y="4490173"/>
            <a:ext cx="1390650" cy="692150"/>
          </a:xfrm>
          <a:prstGeom prst="rect">
            <a:avLst/>
          </a:prstGeom>
          <a:noFill/>
          <a:ln w="9525">
            <a:solidFill>
              <a:srgbClr val="318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3" t="7533" r="32008" b="52466"/>
          <a:stretch>
            <a:fillRect/>
          </a:stretch>
        </p:blipFill>
        <p:spPr bwMode="auto">
          <a:xfrm>
            <a:off x="4928731" y="4480648"/>
            <a:ext cx="1352550" cy="701675"/>
          </a:xfrm>
          <a:prstGeom prst="rect">
            <a:avLst/>
          </a:prstGeom>
          <a:noFill/>
          <a:ln w="9525">
            <a:solidFill>
              <a:srgbClr val="31859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644791" y="2278375"/>
            <a:ext cx="1106308" cy="173241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 smtClean="0">
                <a:solidFill>
                  <a:schemeClr val="bg1"/>
                </a:solidFill>
                <a:latin typeface="Arial"/>
                <a:cs typeface="Arial"/>
              </a:rPr>
              <a:t>Producción</a:t>
            </a:r>
            <a:endParaRPr lang="es-E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524570" y="5938821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487890" y="901820"/>
            <a:ext cx="5236907" cy="40440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HACIA LA TRANSFORMACIÓN DIGITAL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 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4"/>
          <a:stretch/>
        </p:blipFill>
        <p:spPr>
          <a:xfrm>
            <a:off x="638395" y="1769508"/>
            <a:ext cx="10172803" cy="38943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142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2407920" y="4010135"/>
            <a:ext cx="6403855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/>
            <a:r>
              <a:rPr lang="es-EC" sz="2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2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ctr"/>
            <a:endParaRPr lang="es-EC" sz="2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s-EC" sz="2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2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79FDA5F9-C8B5-478B-A8DA-97F619E8CF77}"/>
              </a:ext>
            </a:extLst>
          </p:cNvPr>
          <p:cNvSpPr txBox="1">
            <a:spLocks/>
          </p:cNvSpPr>
          <p:nvPr/>
        </p:nvSpPr>
        <p:spPr bwMode="auto">
          <a:xfrm>
            <a:off x="4046571" y="1758809"/>
            <a:ext cx="3594355" cy="11031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r>
              <a:rPr lang="es-EC" sz="6000" b="1" dirty="0">
                <a:solidFill>
                  <a:srgbClr val="0D3C60"/>
                </a:solidFill>
                <a:latin typeface="HelveticaNeue" panose="00000400000000000000" pitchFamily="2" charset="0"/>
                <a:cs typeface="Adobe Devanagari" panose="02040503050201020203" pitchFamily="18" charset="0"/>
              </a:rPr>
              <a:t>Gracias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E825DEB3-DC0A-4962-876D-D4480D5C8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xmlns="" id="{749CFBBB-0511-4C21-932C-BF0A16C98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3266" y="409433"/>
            <a:ext cx="6288509" cy="52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92646" y="689022"/>
            <a:ext cx="4353217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PRESUPUESTO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 EJECUTADO 2020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797180"/>
              </p:ext>
            </p:extLst>
          </p:nvPr>
        </p:nvGraphicFramePr>
        <p:xfrm>
          <a:off x="592646" y="1495424"/>
          <a:ext cx="10225114" cy="42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Hoja de cálculo" r:id="rId6" imgW="4933979" imgH="2038268" progId="Excel.Sheet.8">
                  <p:embed/>
                </p:oleObj>
              </mc:Choice>
              <mc:Fallback>
                <p:oleObj name="Hoja de cálculo" r:id="rId6" imgW="4933979" imgH="203826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2646" y="1495424"/>
                        <a:ext cx="10225114" cy="42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69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83913" y="689023"/>
            <a:ext cx="4353217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PRESUPUESTO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 EJECUTADO 2020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21249"/>
              </p:ext>
            </p:extLst>
          </p:nvPr>
        </p:nvGraphicFramePr>
        <p:xfrm>
          <a:off x="2292823" y="1255595"/>
          <a:ext cx="6305266" cy="263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Hoja de cálculo" r:id="rId6" imgW="5429321" imgH="2448028" progId="Excel.Sheet.8">
                  <p:embed/>
                </p:oleObj>
              </mc:Choice>
              <mc:Fallback>
                <p:oleObj name="Hoja de cálculo" r:id="rId6" imgW="5429321" imgH="244802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2823" y="1255595"/>
                        <a:ext cx="6305266" cy="2633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879478"/>
              </p:ext>
            </p:extLst>
          </p:nvPr>
        </p:nvGraphicFramePr>
        <p:xfrm>
          <a:off x="1737307" y="3820519"/>
          <a:ext cx="7365749" cy="29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126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703641" y="7722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49907"/>
              </p:ext>
            </p:extLst>
          </p:nvPr>
        </p:nvGraphicFramePr>
        <p:xfrm>
          <a:off x="1310186" y="1347541"/>
          <a:ext cx="8138613" cy="4331360"/>
        </p:xfrm>
        <a:graphic>
          <a:graphicData uri="http://schemas.openxmlformats.org/drawingml/2006/table">
            <a:tbl>
              <a:tblPr firstRow="1" firstCol="1" bandRow="1"/>
              <a:tblGrid>
                <a:gridCol w="4265856"/>
                <a:gridCol w="1747108"/>
                <a:gridCol w="2125649"/>
              </a:tblGrid>
              <a:tr h="36566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CONTRATACIÓN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Adjudicados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23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Total 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Valor Total 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9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Ínfima Cuantía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1.121.195,47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Licitación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87.128,50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9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Subasta Inversa Electrónica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4.216.045,30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Procesos de Declaratoria de Emergencia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480.754,50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9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Régimen Especial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999.234,46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Catálogo Electrónico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2.270.280,85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49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procesos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9.174.639,08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83913" y="689023"/>
            <a:ext cx="4834248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PROCESOS DE CONTRATACIÓN 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2020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711362" cy="68614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2081C12-3D28-4F84-9A64-1148050FEE62}"/>
              </a:ext>
            </a:extLst>
          </p:cNvPr>
          <p:cNvSpPr txBox="1"/>
          <p:nvPr/>
        </p:nvSpPr>
        <p:spPr>
          <a:xfrm>
            <a:off x="1513111" y="1999514"/>
            <a:ext cx="116851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TALENTO </a:t>
            </a:r>
          </a:p>
          <a:p>
            <a:pPr algn="ctr"/>
            <a:r>
              <a:rPr lang="es-MX" sz="6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HUMANO</a:t>
            </a:r>
            <a:endParaRPr lang="es-MX" sz="6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43" t="72973" r="21751" b="20180"/>
          <a:stretch/>
        </p:blipFill>
        <p:spPr>
          <a:xfrm>
            <a:off x="6499856" y="5907810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56618" y="780593"/>
            <a:ext cx="3943824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TALENTO HUMANO DEL MSP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870357" y="16879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784032"/>
              </p:ext>
            </p:extLst>
          </p:nvPr>
        </p:nvGraphicFramePr>
        <p:xfrm>
          <a:off x="1073853" y="1345970"/>
          <a:ext cx="5796504" cy="4561840"/>
        </p:xfrm>
        <a:graphic>
          <a:graphicData uri="http://schemas.openxmlformats.org/drawingml/2006/table">
            <a:tbl>
              <a:tblPr/>
              <a:tblGrid>
                <a:gridCol w="3115621"/>
                <a:gridCol w="1141187"/>
                <a:gridCol w="1539696"/>
              </a:tblGrid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CONTRATO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 Servidores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PLAN DE CONTINGENCIA COVID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NOMBRAMIENTOS PROVISIONALES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NOMBRAMIENTOS DEFINITIVOS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 DE SERVICIOS OCASIONALES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INDEFINIDOS (CT)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 COLECTIVO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DEVENGANTES DE BECA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RURAL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965 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EC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 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NÓMINA TOTAL AL </a:t>
                      </a:r>
                      <a:r>
                        <a:rPr lang="es-EC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es-EC" sz="1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DICIIEMBRE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1.157 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39877" y="5993138"/>
            <a:ext cx="4073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/>
              <a:t>Información con corte al </a:t>
            </a:r>
            <a:r>
              <a:rPr lang="es-EC" sz="1600" i="1" dirty="0" smtClean="0"/>
              <a:t>31 </a:t>
            </a:r>
            <a:r>
              <a:rPr lang="es-EC" sz="1600" i="1" dirty="0"/>
              <a:t>de </a:t>
            </a:r>
            <a:r>
              <a:rPr lang="es-EC" sz="1600" i="1" dirty="0" smtClean="0"/>
              <a:t>diciembre 2020</a:t>
            </a:r>
            <a:endParaRPr lang="es-EC" sz="1600" i="1" dirty="0"/>
          </a:p>
        </p:txBody>
      </p:sp>
      <p:pic>
        <p:nvPicPr>
          <p:cNvPr id="11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t="11250" r="16882" b="12244"/>
          <a:stretch>
            <a:fillRect/>
          </a:stretch>
        </p:blipFill>
        <p:spPr bwMode="auto">
          <a:xfrm>
            <a:off x="9946516" y="2508785"/>
            <a:ext cx="967715" cy="137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16" y="4173753"/>
            <a:ext cx="1145979" cy="114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6990895" y="2927258"/>
            <a:ext cx="2778747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100" dirty="0" smtClean="0"/>
              <a:t>Operativos: 87%</a:t>
            </a:r>
          </a:p>
          <a:p>
            <a:pPr algn="ctr"/>
            <a:r>
              <a:rPr lang="es-EC" sz="2100" dirty="0" smtClean="0"/>
              <a:t>Administrativos: 13%</a:t>
            </a:r>
            <a:endParaRPr lang="es-EC" sz="2100" dirty="0"/>
          </a:p>
        </p:txBody>
      </p:sp>
    </p:spTree>
    <p:extLst>
      <p:ext uri="{BB962C8B-B14F-4D97-AF65-F5344CB8AC3E}">
        <p14:creationId xmlns:p14="http://schemas.microsoft.com/office/powerpoint/2010/main" val="2773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E70EC4-5CEA-4210-9BFA-92A4D8C7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3" t="72973" r="21751" b="20180"/>
          <a:stretch/>
        </p:blipFill>
        <p:spPr>
          <a:xfrm>
            <a:off x="10189673" y="6010236"/>
            <a:ext cx="4521690" cy="847764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71B79E8C-819D-45C4-A46B-0CE5DBFD15AF}"/>
              </a:ext>
            </a:extLst>
          </p:cNvPr>
          <p:cNvSpPr/>
          <p:nvPr/>
        </p:nvSpPr>
        <p:spPr>
          <a:xfrm>
            <a:off x="556618" y="780593"/>
            <a:ext cx="3943824" cy="4386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/>
                <a:ea typeface="+mn-ea"/>
                <a:cs typeface="+mn-cs"/>
              </a:rPr>
              <a:t>TALENTO HUMANO DEL MSP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4F42EA-7032-4026-AF71-B540E164F01C}"/>
              </a:ext>
            </a:extLst>
          </p:cNvPr>
          <p:cNvSpPr txBox="1">
            <a:spLocks/>
          </p:cNvSpPr>
          <p:nvPr/>
        </p:nvSpPr>
        <p:spPr bwMode="auto">
          <a:xfrm>
            <a:off x="6870357" y="168795"/>
            <a:ext cx="4114119" cy="61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r"/>
            <a:r>
              <a:rPr lang="es-EC" sz="1800" b="1" dirty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MINISTERIO DE SALUD </a:t>
            </a:r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PÚBLICA</a:t>
            </a:r>
          </a:p>
          <a:p>
            <a:pPr algn="r"/>
            <a:r>
              <a:rPr lang="es-EC" sz="1800" b="1" dirty="0" smtClean="0">
                <a:solidFill>
                  <a:schemeClr val="bg2">
                    <a:lumMod val="50000"/>
                  </a:schemeClr>
                </a:solidFill>
                <a:latin typeface="Dolce Vita Heavy" panose="02000800000000000000" pitchFamily="2" charset="0"/>
                <a:cs typeface="Adobe Devanagari" panose="02040503050201020203" pitchFamily="18" charset="0"/>
              </a:rPr>
              <a:t>HOSPITAL PABLO ARTURO SUÁREZ</a:t>
            </a:r>
            <a:endParaRPr lang="es-EC" sz="1800" b="1" dirty="0">
              <a:solidFill>
                <a:schemeClr val="bg2">
                  <a:lumMod val="50000"/>
                </a:schemeClr>
              </a:solidFill>
              <a:latin typeface="Dolce Vita Heavy" panose="020008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11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t="11250" r="16882" b="12244"/>
          <a:stretch>
            <a:fillRect/>
          </a:stretch>
        </p:blipFill>
        <p:spPr bwMode="auto">
          <a:xfrm>
            <a:off x="7964106" y="5452277"/>
            <a:ext cx="967715" cy="137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433" y="5564751"/>
            <a:ext cx="1145979" cy="114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264550"/>
              </p:ext>
            </p:extLst>
          </p:nvPr>
        </p:nvGraphicFramePr>
        <p:xfrm>
          <a:off x="770434" y="1462068"/>
          <a:ext cx="6763130" cy="4972050"/>
        </p:xfrm>
        <a:graphic>
          <a:graphicData uri="http://schemas.openxmlformats.org/drawingml/2006/table">
            <a:tbl>
              <a:tblPr/>
              <a:tblGrid>
                <a:gridCol w="5513590"/>
                <a:gridCol w="1249540"/>
              </a:tblGrid>
              <a:tr h="67809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SERVIDORES PARA COVID 19</a:t>
                      </a:r>
                      <a:b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 </a:t>
                      </a:r>
                      <a:r>
                        <a:rPr lang="es-EC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DICIEMBRE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8765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ENFERMERA/OS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AUXILIAR ENFERMERÍA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FARMACIA/ IMAGEN / LABORATORIO/ TERAPISTAS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POSTGRADISTAS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CONTAGIOS PERSONAL HPAS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CONTAGIOS SERVICIOS EXTERNALIZADOS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l" fontAlgn="ctr"/>
                      <a:r>
                        <a:rPr lang="es-EC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CONTAGIOS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</a:tr>
            </a:tbl>
          </a:graphicData>
        </a:graphic>
      </p:graphicFrame>
      <p:sp>
        <p:nvSpPr>
          <p:cNvPr id="14" name="Marco 13"/>
          <p:cNvSpPr/>
          <p:nvPr/>
        </p:nvSpPr>
        <p:spPr>
          <a:xfrm>
            <a:off x="7574508" y="1938030"/>
            <a:ext cx="3794077" cy="187809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solidFill>
                  <a:schemeClr val="tx1"/>
                </a:solidFill>
              </a:rPr>
              <a:t>NÓMINA 1.157</a:t>
            </a:r>
          </a:p>
          <a:p>
            <a:pPr algn="ctr"/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15 % PERSONAL CONTAGIADO </a:t>
            </a:r>
            <a:endParaRPr lang="es-EC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1628</Words>
  <Application>Microsoft Office PowerPoint</Application>
  <PresentationFormat>Personalizado</PresentationFormat>
  <Paragraphs>473</Paragraphs>
  <Slides>39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2" baseType="lpstr">
      <vt:lpstr>MS PGothic</vt:lpstr>
      <vt:lpstr>MS PGothic</vt:lpstr>
      <vt:lpstr>Adobe Devanagari</vt:lpstr>
      <vt:lpstr>Arial</vt:lpstr>
      <vt:lpstr>Calibri</vt:lpstr>
      <vt:lpstr>Calibri Light</vt:lpstr>
      <vt:lpstr>Dolce Vita Heavy</vt:lpstr>
      <vt:lpstr>HelveticaNeue</vt:lpstr>
      <vt:lpstr>Montserrat Medium</vt:lpstr>
      <vt:lpstr>Times New Roman</vt:lpstr>
      <vt:lpstr>Verdana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VACUNAS COVID-19</dc:title>
  <dc:creator>Noticias</dc:creator>
  <cp:lastModifiedBy>Fernada Duran</cp:lastModifiedBy>
  <cp:revision>196</cp:revision>
  <cp:lastPrinted>2021-04-12T14:57:19Z</cp:lastPrinted>
  <dcterms:created xsi:type="dcterms:W3CDTF">2021-03-07T09:27:10Z</dcterms:created>
  <dcterms:modified xsi:type="dcterms:W3CDTF">2021-05-18T14:25:33Z</dcterms:modified>
</cp:coreProperties>
</file>