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0" r:id="rId2"/>
    <p:sldId id="284" r:id="rId3"/>
    <p:sldId id="288" r:id="rId4"/>
    <p:sldId id="289" r:id="rId5"/>
    <p:sldId id="290" r:id="rId6"/>
    <p:sldId id="285" r:id="rId7"/>
    <p:sldId id="292" r:id="rId8"/>
    <p:sldId id="293" r:id="rId9"/>
    <p:sldId id="312" r:id="rId10"/>
    <p:sldId id="294" r:id="rId11"/>
    <p:sldId id="296" r:id="rId12"/>
    <p:sldId id="297" r:id="rId13"/>
    <p:sldId id="298" r:id="rId14"/>
    <p:sldId id="302" r:id="rId15"/>
    <p:sldId id="295" r:id="rId16"/>
    <p:sldId id="309" r:id="rId17"/>
    <p:sldId id="310" r:id="rId18"/>
    <p:sldId id="311" r:id="rId19"/>
    <p:sldId id="299" r:id="rId20"/>
    <p:sldId id="303" r:id="rId21"/>
    <p:sldId id="304" r:id="rId22"/>
    <p:sldId id="286" r:id="rId23"/>
    <p:sldId id="305" r:id="rId24"/>
    <p:sldId id="306" r:id="rId25"/>
    <p:sldId id="307" r:id="rId26"/>
    <p:sldId id="308" r:id="rId27"/>
    <p:sldId id="313" r:id="rId28"/>
    <p:sldId id="314" r:id="rId29"/>
    <p:sldId id="315" r:id="rId30"/>
    <p:sldId id="316" r:id="rId31"/>
    <p:sldId id="322" r:id="rId32"/>
    <p:sldId id="317" r:id="rId33"/>
    <p:sldId id="318" r:id="rId34"/>
    <p:sldId id="319" r:id="rId35"/>
    <p:sldId id="320" r:id="rId36"/>
    <p:sldId id="321" r:id="rId37"/>
    <p:sldId id="323" r:id="rId38"/>
    <p:sldId id="287" r:id="rId39"/>
  </p:sldIdLst>
  <p:sldSz cx="14711363" cy="6858000"/>
  <p:notesSz cx="6807200" cy="9939338"/>
  <p:defaultTextStyle>
    <a:defPPr>
      <a:defRPr lang="es-EC"/>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46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C60"/>
    <a:srgbClr val="262626"/>
    <a:srgbClr val="006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p:scale>
          <a:sx n="64" d="100"/>
          <a:sy n="64" d="100"/>
        </p:scale>
        <p:origin x="-276" y="-312"/>
      </p:cViewPr>
      <p:guideLst>
        <p:guide orient="horz" pos="2160"/>
        <p:guide pos="46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6215223097112845E-2"/>
          <c:y val="6.25E-2"/>
          <c:w val="0.78661595553023422"/>
          <c:h val="0.93749993439112334"/>
        </c:manualLayout>
      </c:layout>
      <c:pie3DChart>
        <c:varyColors val="1"/>
        <c:ser>
          <c:idx val="0"/>
          <c:order val="0"/>
          <c:dLbls>
            <c:dLbl>
              <c:idx val="0"/>
              <c:layout>
                <c:manualLayout>
                  <c:x val="-0.31162503589120233"/>
                  <c:y val="-0.19360313452968933"/>
                </c:manualLayout>
              </c:layout>
              <c:tx>
                <c:rich>
                  <a:bodyPr/>
                  <a:lstStyle/>
                  <a:p>
                    <a:r>
                      <a:rPr lang="en-US" sz="1400" dirty="0"/>
                      <a:t>72%</a:t>
                    </a:r>
                    <a:endParaRPr lang="en-US" sz="2000" dirty="0"/>
                  </a:p>
                </c:rich>
              </c:tx>
              <c:showLegendKey val="0"/>
              <c:showVal val="1"/>
              <c:showCatName val="0"/>
              <c:showSerName val="0"/>
              <c:showPercent val="0"/>
              <c:showBubbleSize val="0"/>
            </c:dLbl>
            <c:txPr>
              <a:bodyPr/>
              <a:lstStyle/>
              <a:p>
                <a:pPr>
                  <a:defRPr sz="1400"/>
                </a:pPr>
                <a:endParaRPr lang="es-EC"/>
              </a:p>
            </c:txPr>
            <c:showLegendKey val="0"/>
            <c:showVal val="1"/>
            <c:showCatName val="0"/>
            <c:showSerName val="0"/>
            <c:showPercent val="0"/>
            <c:showBubbleSize val="0"/>
            <c:showLeaderLines val="1"/>
          </c:dLbls>
          <c:cat>
            <c:strRef>
              <c:f>Hoja1!$A$20:$A$23</c:f>
              <c:strCache>
                <c:ptCount val="4"/>
                <c:pt idx="0">
                  <c:v>GASTOS DE PERSONAL </c:v>
                </c:pt>
                <c:pt idx="1">
                  <c:v>GASTOS CORRIENTES </c:v>
                </c:pt>
                <c:pt idx="2">
                  <c:v>GASTOS DE INVERSIÓN </c:v>
                </c:pt>
                <c:pt idx="3">
                  <c:v>GASTOS DE PERSONAL DE CONTRATOS </c:v>
                </c:pt>
              </c:strCache>
            </c:strRef>
          </c:cat>
          <c:val>
            <c:numRef>
              <c:f>Hoja1!$B$20:$B$23</c:f>
              <c:numCache>
                <c:formatCode>0%</c:formatCode>
                <c:ptCount val="4"/>
                <c:pt idx="0">
                  <c:v>0.71683265833673637</c:v>
                </c:pt>
                <c:pt idx="1">
                  <c:v>0.15768097618423982</c:v>
                </c:pt>
                <c:pt idx="2">
                  <c:v>8.0695221117467977E-2</c:v>
                </c:pt>
                <c:pt idx="3">
                  <c:v>4.4791144361555894E-2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8577141402732353"/>
          <c:y val="3.4042609028831182E-2"/>
          <c:w val="0.21136598519425628"/>
          <c:h val="0.71140419947506561"/>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1" name="Marcador de encabezado 1"/>
          <p:cNvSpPr>
            <a:spLocks noGrp="1"/>
          </p:cNvSpPr>
          <p:nvPr>
            <p:ph type="hdr" sz="quarter"/>
          </p:nvPr>
        </p:nvSpPr>
        <p:spPr>
          <a:xfrm>
            <a:off x="2" y="1"/>
            <a:ext cx="2949786" cy="498693"/>
          </a:xfrm>
          <a:prstGeom prst="rect">
            <a:avLst/>
          </a:prstGeom>
        </p:spPr>
        <p:txBody>
          <a:bodyPr vert="horz" wrap="square" lIns="91431" tIns="45716" rIns="91431" bIns="45716"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endParaRPr lang="es-ES_tradnl"/>
          </a:p>
        </p:txBody>
      </p:sp>
      <p:sp>
        <p:nvSpPr>
          <p:cNvPr id="1048742" name="Marcador de fecha 2"/>
          <p:cNvSpPr>
            <a:spLocks noGrp="1"/>
          </p:cNvSpPr>
          <p:nvPr>
            <p:ph type="dt" idx="1"/>
          </p:nvPr>
        </p:nvSpPr>
        <p:spPr>
          <a:xfrm>
            <a:off x="3855839" y="1"/>
            <a:ext cx="2949786" cy="498693"/>
          </a:xfrm>
          <a:prstGeom prst="rect">
            <a:avLst/>
          </a:prstGeom>
        </p:spPr>
        <p:txBody>
          <a:bodyPr vert="horz" wrap="square" lIns="91431" tIns="45716" rIns="91431" bIns="45716" numCol="1" anchor="t" anchorCtr="0" compatLnSpc="1">
            <a:prstTxWarp prst="textNoShape">
              <a:avLst/>
            </a:prstTxWarp>
          </a:bodyPr>
          <a:lstStyle>
            <a:lvl1pPr algn="r">
              <a:defRPr sz="1200"/>
            </a:lvl1pPr>
          </a:lstStyle>
          <a:p>
            <a:fld id="{14397C42-3296-498E-93B3-730393567742}" type="datetime1">
              <a:rPr lang="es-EC"/>
              <a:t>21/5/2021</a:t>
            </a:fld>
            <a:endParaRPr lang="es-EC"/>
          </a:p>
        </p:txBody>
      </p:sp>
      <p:sp>
        <p:nvSpPr>
          <p:cNvPr id="1048743" name="Marcador de imagen de diapositiva 3"/>
          <p:cNvSpPr>
            <a:spLocks noGrp="1" noRot="1" noChangeAspect="1"/>
          </p:cNvSpPr>
          <p:nvPr>
            <p:ph type="sldImg" idx="2"/>
          </p:nvPr>
        </p:nvSpPr>
        <p:spPr>
          <a:xfrm>
            <a:off x="-193675" y="1243013"/>
            <a:ext cx="7194550" cy="3354387"/>
          </a:xfrm>
          <a:prstGeom prst="rect">
            <a:avLst/>
          </a:prstGeom>
          <a:noFill/>
          <a:ln w="12700">
            <a:solidFill>
              <a:prstClr val="black"/>
            </a:solidFill>
          </a:ln>
        </p:spPr>
        <p:txBody>
          <a:bodyPr vert="horz" wrap="square" lIns="91431" tIns="45716" rIns="91431" bIns="45716" numCol="1" anchor="ctr" anchorCtr="0" compatLnSpc="1">
            <a:prstTxWarp prst="textNoShape">
              <a:avLst/>
            </a:prstTxWarp>
          </a:bodyPr>
          <a:lstStyle/>
          <a:p>
            <a:pPr lvl="0"/>
            <a:endParaRPr lang="es-ES_tradnl" noProof="0"/>
          </a:p>
        </p:txBody>
      </p:sp>
      <p:sp>
        <p:nvSpPr>
          <p:cNvPr id="1048744" name="Marcador de notas 4"/>
          <p:cNvSpPr>
            <a:spLocks noGrp="1"/>
          </p:cNvSpPr>
          <p:nvPr>
            <p:ph type="body" sz="quarter" idx="3"/>
          </p:nvPr>
        </p:nvSpPr>
        <p:spPr>
          <a:xfrm>
            <a:off x="680721" y="4783307"/>
            <a:ext cx="5445760" cy="3913614"/>
          </a:xfrm>
          <a:prstGeom prst="rect">
            <a:avLst/>
          </a:prstGeom>
        </p:spPr>
        <p:txBody>
          <a:bodyPr vert="horz" wrap="square" lIns="91431" tIns="45716" rIns="91431" bIns="45716"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1048745" name="Marcador de pie de página 5"/>
          <p:cNvSpPr>
            <a:spLocks noGrp="1"/>
          </p:cNvSpPr>
          <p:nvPr>
            <p:ph type="ftr" sz="quarter" idx="4"/>
          </p:nvPr>
        </p:nvSpPr>
        <p:spPr>
          <a:xfrm>
            <a:off x="2" y="9440647"/>
            <a:ext cx="2949786" cy="498692"/>
          </a:xfrm>
          <a:prstGeom prst="rect">
            <a:avLst/>
          </a:prstGeom>
        </p:spPr>
        <p:txBody>
          <a:bodyPr vert="horz" wrap="square" lIns="91431" tIns="45716" rIns="91431" bIns="45716"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endParaRPr lang="es-ES_tradnl"/>
          </a:p>
        </p:txBody>
      </p:sp>
      <p:sp>
        <p:nvSpPr>
          <p:cNvPr id="1048746" name="Marcador de número de diapositiva 6"/>
          <p:cNvSpPr>
            <a:spLocks noGrp="1"/>
          </p:cNvSpPr>
          <p:nvPr>
            <p:ph type="sldNum" sz="quarter" idx="5"/>
          </p:nvPr>
        </p:nvSpPr>
        <p:spPr>
          <a:xfrm>
            <a:off x="3855839" y="9440647"/>
            <a:ext cx="2949786" cy="498692"/>
          </a:xfrm>
          <a:prstGeom prst="rect">
            <a:avLst/>
          </a:prstGeom>
        </p:spPr>
        <p:txBody>
          <a:bodyPr vert="horz" wrap="square" lIns="91431" tIns="45716" rIns="91431" bIns="45716" numCol="1" anchor="b" anchorCtr="0" compatLnSpc="1">
            <a:prstTxWarp prst="textNoShape">
              <a:avLst/>
            </a:prstTxWarp>
          </a:bodyPr>
          <a:lstStyle>
            <a:lvl1pPr algn="r">
              <a:defRPr sz="1200"/>
            </a:lvl1pPr>
          </a:lstStyle>
          <a:p>
            <a:fld id="{082C76E5-ACBC-4379-AC0F-351D96039A1C}" type="slidenum">
              <a:rPr lang="es-EC"/>
              <a:t>‹Nº›</a:t>
            </a:fld>
            <a:endParaRPr lang="es-EC"/>
          </a:p>
        </p:txBody>
      </p:sp>
    </p:spTree>
    <p:extLst>
      <p:ext uri="{BB962C8B-B14F-4D97-AF65-F5344CB8AC3E}">
        <p14:creationId xmlns:p14="http://schemas.microsoft.com/office/powerpoint/2010/main" val="3663608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48581" name="Title 1"/>
          <p:cNvSpPr>
            <a:spLocks noGrp="1"/>
          </p:cNvSpPr>
          <p:nvPr>
            <p:ph type="ctrTitle"/>
          </p:nvPr>
        </p:nvSpPr>
        <p:spPr>
          <a:xfrm>
            <a:off x="1838921" y="1122363"/>
            <a:ext cx="11033522" cy="2387600"/>
          </a:xfrm>
        </p:spPr>
        <p:txBody>
          <a:bodyPr anchor="b"/>
          <a:lstStyle>
            <a:lvl1pPr algn="ctr">
              <a:defRPr sz="6000"/>
            </a:lvl1pPr>
          </a:lstStyle>
          <a:p>
            <a:r>
              <a:rPr lang="es-ES"/>
              <a:t>Haga clic para modificar el estilo de título del patrón</a:t>
            </a:r>
            <a:endParaRPr lang="en-US" dirty="0"/>
          </a:p>
        </p:txBody>
      </p:sp>
      <p:sp>
        <p:nvSpPr>
          <p:cNvPr id="1048582" name="Subtitle 2"/>
          <p:cNvSpPr>
            <a:spLocks noGrp="1"/>
          </p:cNvSpPr>
          <p:nvPr>
            <p:ph type="subTitle" idx="1"/>
          </p:nvPr>
        </p:nvSpPr>
        <p:spPr>
          <a:xfrm>
            <a:off x="1838921" y="3602038"/>
            <a:ext cx="1103352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1048583" name="Date Placeholder 3"/>
          <p:cNvSpPr>
            <a:spLocks noGrp="1"/>
          </p:cNvSpPr>
          <p:nvPr>
            <p:ph type="dt" sz="half" idx="10"/>
          </p:nvPr>
        </p:nvSpPr>
        <p:spPr/>
        <p:txBody>
          <a:bodyPr/>
          <a:lstStyle/>
          <a:p>
            <a:fld id="{EB448427-0A98-4BD0-8E77-A372B9C47CED}" type="datetime1">
              <a:rPr lang="es-EC"/>
              <a:t>21/5/2021</a:t>
            </a:fld>
            <a:endParaRPr lang="es-EC"/>
          </a:p>
        </p:txBody>
      </p:sp>
      <p:sp>
        <p:nvSpPr>
          <p:cNvPr id="1048584" name="Footer Placeholder 4"/>
          <p:cNvSpPr>
            <a:spLocks noGrp="1"/>
          </p:cNvSpPr>
          <p:nvPr>
            <p:ph type="ftr" sz="quarter" idx="11"/>
          </p:nvPr>
        </p:nvSpPr>
        <p:spPr/>
        <p:txBody>
          <a:bodyPr/>
          <a:lstStyle/>
          <a:p>
            <a:endParaRPr lang="es-ES_tradnl"/>
          </a:p>
        </p:txBody>
      </p:sp>
      <p:sp>
        <p:nvSpPr>
          <p:cNvPr id="1048585" name="Slide Number Placeholder 5"/>
          <p:cNvSpPr>
            <a:spLocks noGrp="1"/>
          </p:cNvSpPr>
          <p:nvPr>
            <p:ph type="sldNum" sz="quarter" idx="12"/>
          </p:nvPr>
        </p:nvSpPr>
        <p:spPr/>
        <p:txBody>
          <a:bodyPr/>
          <a:lstStyle/>
          <a:p>
            <a:fld id="{D2926F3B-52D6-4D9E-9F12-6AD3A458D40E}" type="slidenum">
              <a:rPr lang="es-EC"/>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s-ES"/>
              <a:t>Haga clic para modificar el estilo de título del patrón</a:t>
            </a:r>
            <a:endParaRPr lang="en-US" dirty="0"/>
          </a:p>
        </p:txBody>
      </p:sp>
      <p:sp>
        <p:nvSpPr>
          <p:cNvPr id="1048718"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19" name="Date Placeholder 3"/>
          <p:cNvSpPr>
            <a:spLocks noGrp="1"/>
          </p:cNvSpPr>
          <p:nvPr>
            <p:ph type="dt" sz="half" idx="10"/>
          </p:nvPr>
        </p:nvSpPr>
        <p:spPr/>
        <p:txBody>
          <a:bodyPr/>
          <a:lstStyle/>
          <a:p>
            <a:fld id="{7563AC16-0ED6-44CE-97AD-B83B08642130}" type="datetime1">
              <a:rPr lang="es-EC"/>
              <a:t>21/5/2021</a:t>
            </a:fld>
            <a:endParaRPr lang="es-EC"/>
          </a:p>
        </p:txBody>
      </p:sp>
      <p:sp>
        <p:nvSpPr>
          <p:cNvPr id="1048720" name="Footer Placeholder 4"/>
          <p:cNvSpPr>
            <a:spLocks noGrp="1"/>
          </p:cNvSpPr>
          <p:nvPr>
            <p:ph type="ftr" sz="quarter" idx="11"/>
          </p:nvPr>
        </p:nvSpPr>
        <p:spPr/>
        <p:txBody>
          <a:bodyPr/>
          <a:lstStyle/>
          <a:p>
            <a:endParaRPr lang="es-ES_tradnl"/>
          </a:p>
        </p:txBody>
      </p:sp>
      <p:sp>
        <p:nvSpPr>
          <p:cNvPr id="1048721" name="Slide Number Placeholder 5"/>
          <p:cNvSpPr>
            <a:spLocks noGrp="1"/>
          </p:cNvSpPr>
          <p:nvPr>
            <p:ph type="sldNum" sz="quarter" idx="12"/>
          </p:nvPr>
        </p:nvSpPr>
        <p:spPr/>
        <p:txBody>
          <a:bodyPr/>
          <a:lstStyle/>
          <a:p>
            <a:fld id="{7E510DDE-8144-4387-BE55-C8B43DD7D675}" type="slidenum">
              <a:rPr lang="es-EC"/>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048706" name="Vertical Title 1"/>
          <p:cNvSpPr>
            <a:spLocks noGrp="1"/>
          </p:cNvSpPr>
          <p:nvPr>
            <p:ph type="title" orient="vert"/>
          </p:nvPr>
        </p:nvSpPr>
        <p:spPr>
          <a:xfrm>
            <a:off x="10527819" y="365125"/>
            <a:ext cx="3172138" cy="5811838"/>
          </a:xfrm>
        </p:spPr>
        <p:txBody>
          <a:bodyPr vert="eaVert"/>
          <a:lstStyle/>
          <a:p>
            <a:r>
              <a:rPr lang="es-ES"/>
              <a:t>Haga clic para modificar el estilo de título del patrón</a:t>
            </a:r>
            <a:endParaRPr lang="en-US" dirty="0"/>
          </a:p>
        </p:txBody>
      </p:sp>
      <p:sp>
        <p:nvSpPr>
          <p:cNvPr id="1048707" name="Vertical Text Placeholder 2"/>
          <p:cNvSpPr>
            <a:spLocks noGrp="1"/>
          </p:cNvSpPr>
          <p:nvPr>
            <p:ph type="body" orient="vert" idx="1"/>
          </p:nvPr>
        </p:nvSpPr>
        <p:spPr>
          <a:xfrm>
            <a:off x="1011406" y="365125"/>
            <a:ext cx="9332521"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08" name="Date Placeholder 3"/>
          <p:cNvSpPr>
            <a:spLocks noGrp="1"/>
          </p:cNvSpPr>
          <p:nvPr>
            <p:ph type="dt" sz="half" idx="10"/>
          </p:nvPr>
        </p:nvSpPr>
        <p:spPr/>
        <p:txBody>
          <a:bodyPr/>
          <a:lstStyle/>
          <a:p>
            <a:fld id="{7C130DBD-9A37-4C76-B91B-554520C9D72F}" type="datetime1">
              <a:rPr lang="es-EC"/>
              <a:t>21/5/2021</a:t>
            </a:fld>
            <a:endParaRPr lang="es-EC"/>
          </a:p>
        </p:txBody>
      </p:sp>
      <p:sp>
        <p:nvSpPr>
          <p:cNvPr id="1048709" name="Footer Placeholder 4"/>
          <p:cNvSpPr>
            <a:spLocks noGrp="1"/>
          </p:cNvSpPr>
          <p:nvPr>
            <p:ph type="ftr" sz="quarter" idx="11"/>
          </p:nvPr>
        </p:nvSpPr>
        <p:spPr/>
        <p:txBody>
          <a:bodyPr/>
          <a:lstStyle/>
          <a:p>
            <a:endParaRPr lang="es-ES_tradnl"/>
          </a:p>
        </p:txBody>
      </p:sp>
      <p:sp>
        <p:nvSpPr>
          <p:cNvPr id="1048710" name="Slide Number Placeholder 5"/>
          <p:cNvSpPr>
            <a:spLocks noGrp="1"/>
          </p:cNvSpPr>
          <p:nvPr>
            <p:ph type="sldNum" sz="quarter" idx="12"/>
          </p:nvPr>
        </p:nvSpPr>
        <p:spPr/>
        <p:txBody>
          <a:bodyPr/>
          <a:lstStyle/>
          <a:p>
            <a:fld id="{74C6332D-E244-41ED-A690-740E814D38C0}" type="slidenum">
              <a:rPr lang="es-EC"/>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r>
              <a:rPr lang="es-ES"/>
              <a:t>Haga clic para modificar el estilo de título del patrón</a:t>
            </a:r>
            <a:endParaRPr lang="en-US" dirty="0"/>
          </a:p>
        </p:txBody>
      </p:sp>
      <p:sp>
        <p:nvSpPr>
          <p:cNvPr id="1048588"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589" name="Date Placeholder 3"/>
          <p:cNvSpPr>
            <a:spLocks noGrp="1"/>
          </p:cNvSpPr>
          <p:nvPr>
            <p:ph type="dt" sz="half" idx="10"/>
          </p:nvPr>
        </p:nvSpPr>
        <p:spPr/>
        <p:txBody>
          <a:bodyPr/>
          <a:lstStyle/>
          <a:p>
            <a:fld id="{C2F80A2B-2B26-46EA-A25A-12FFC58D414D}" type="datetime1">
              <a:rPr lang="es-EC"/>
              <a:t>21/5/2021</a:t>
            </a:fld>
            <a:endParaRPr lang="es-EC"/>
          </a:p>
        </p:txBody>
      </p:sp>
      <p:sp>
        <p:nvSpPr>
          <p:cNvPr id="1048590" name="Footer Placeholder 4"/>
          <p:cNvSpPr>
            <a:spLocks noGrp="1"/>
          </p:cNvSpPr>
          <p:nvPr>
            <p:ph type="ftr" sz="quarter" idx="11"/>
          </p:nvPr>
        </p:nvSpPr>
        <p:spPr/>
        <p:txBody>
          <a:bodyPr/>
          <a:lstStyle/>
          <a:p>
            <a:endParaRPr lang="es-ES_tradnl"/>
          </a:p>
        </p:txBody>
      </p:sp>
      <p:sp>
        <p:nvSpPr>
          <p:cNvPr id="1048591" name="Slide Number Placeholder 5"/>
          <p:cNvSpPr>
            <a:spLocks noGrp="1"/>
          </p:cNvSpPr>
          <p:nvPr>
            <p:ph type="sldNum" sz="quarter" idx="12"/>
          </p:nvPr>
        </p:nvSpPr>
        <p:spPr/>
        <p:txBody>
          <a:bodyPr/>
          <a:lstStyle/>
          <a:p>
            <a:fld id="{3F96C1C0-960A-483A-A022-7AA6A7EF4D99}" type="slidenum">
              <a:rPr lang="es-EC"/>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48722" name="Title 1"/>
          <p:cNvSpPr>
            <a:spLocks noGrp="1"/>
          </p:cNvSpPr>
          <p:nvPr>
            <p:ph type="title"/>
          </p:nvPr>
        </p:nvSpPr>
        <p:spPr>
          <a:xfrm>
            <a:off x="1003744" y="1709739"/>
            <a:ext cx="12688551" cy="2852737"/>
          </a:xfrm>
        </p:spPr>
        <p:txBody>
          <a:bodyPr anchor="b"/>
          <a:lstStyle>
            <a:lvl1pPr>
              <a:defRPr sz="6000"/>
            </a:lvl1pPr>
          </a:lstStyle>
          <a:p>
            <a:r>
              <a:rPr lang="es-ES"/>
              <a:t>Haga clic para modificar el estilo de título del patrón</a:t>
            </a:r>
            <a:endParaRPr lang="en-US" dirty="0"/>
          </a:p>
        </p:txBody>
      </p:sp>
      <p:sp>
        <p:nvSpPr>
          <p:cNvPr id="1048723" name="Text Placeholder 2"/>
          <p:cNvSpPr>
            <a:spLocks noGrp="1"/>
          </p:cNvSpPr>
          <p:nvPr>
            <p:ph type="body" idx="1"/>
          </p:nvPr>
        </p:nvSpPr>
        <p:spPr>
          <a:xfrm>
            <a:off x="1003744" y="4589464"/>
            <a:ext cx="1268855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1048724" name="Date Placeholder 3"/>
          <p:cNvSpPr>
            <a:spLocks noGrp="1"/>
          </p:cNvSpPr>
          <p:nvPr>
            <p:ph type="dt" sz="half" idx="10"/>
          </p:nvPr>
        </p:nvSpPr>
        <p:spPr/>
        <p:txBody>
          <a:bodyPr/>
          <a:lstStyle/>
          <a:p>
            <a:fld id="{73099103-5307-45A0-89AE-B32E42138C95}" type="datetime1">
              <a:rPr lang="es-EC"/>
              <a:t>21/5/2021</a:t>
            </a:fld>
            <a:endParaRPr lang="es-EC"/>
          </a:p>
        </p:txBody>
      </p:sp>
      <p:sp>
        <p:nvSpPr>
          <p:cNvPr id="1048725" name="Footer Placeholder 4"/>
          <p:cNvSpPr>
            <a:spLocks noGrp="1"/>
          </p:cNvSpPr>
          <p:nvPr>
            <p:ph type="ftr" sz="quarter" idx="11"/>
          </p:nvPr>
        </p:nvSpPr>
        <p:spPr/>
        <p:txBody>
          <a:bodyPr/>
          <a:lstStyle/>
          <a:p>
            <a:endParaRPr lang="es-ES_tradnl"/>
          </a:p>
        </p:txBody>
      </p:sp>
      <p:sp>
        <p:nvSpPr>
          <p:cNvPr id="1048726" name="Slide Number Placeholder 5"/>
          <p:cNvSpPr>
            <a:spLocks noGrp="1"/>
          </p:cNvSpPr>
          <p:nvPr>
            <p:ph type="sldNum" sz="quarter" idx="12"/>
          </p:nvPr>
        </p:nvSpPr>
        <p:spPr/>
        <p:txBody>
          <a:bodyPr/>
          <a:lstStyle/>
          <a:p>
            <a:fld id="{DDBC6B32-4519-4271-84AC-C271D8D83F47}" type="slidenum">
              <a:rPr lang="es-EC"/>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r>
              <a:rPr lang="es-ES"/>
              <a:t>Haga clic para modificar el estilo de título del patrón</a:t>
            </a:r>
            <a:endParaRPr lang="en-US" dirty="0"/>
          </a:p>
        </p:txBody>
      </p:sp>
      <p:sp>
        <p:nvSpPr>
          <p:cNvPr id="1048664" name="Content Placeholder 2"/>
          <p:cNvSpPr>
            <a:spLocks noGrp="1"/>
          </p:cNvSpPr>
          <p:nvPr>
            <p:ph sz="half" idx="1"/>
          </p:nvPr>
        </p:nvSpPr>
        <p:spPr>
          <a:xfrm>
            <a:off x="1011406" y="1825625"/>
            <a:ext cx="6252329"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665" name="Content Placeholder 3"/>
          <p:cNvSpPr>
            <a:spLocks noGrp="1"/>
          </p:cNvSpPr>
          <p:nvPr>
            <p:ph sz="half" idx="2"/>
          </p:nvPr>
        </p:nvSpPr>
        <p:spPr>
          <a:xfrm>
            <a:off x="7447628" y="1825625"/>
            <a:ext cx="6252329"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666" name="Date Placeholder 3"/>
          <p:cNvSpPr>
            <a:spLocks noGrp="1"/>
          </p:cNvSpPr>
          <p:nvPr>
            <p:ph type="dt" sz="half" idx="10"/>
          </p:nvPr>
        </p:nvSpPr>
        <p:spPr/>
        <p:txBody>
          <a:bodyPr/>
          <a:lstStyle/>
          <a:p>
            <a:fld id="{BF6B4120-EC18-4700-A2EB-39FA562E19E4}" type="datetime1">
              <a:rPr lang="es-EC"/>
              <a:t>21/5/2021</a:t>
            </a:fld>
            <a:endParaRPr lang="es-EC"/>
          </a:p>
        </p:txBody>
      </p:sp>
      <p:sp>
        <p:nvSpPr>
          <p:cNvPr id="1048667" name="Footer Placeholder 4"/>
          <p:cNvSpPr>
            <a:spLocks noGrp="1"/>
          </p:cNvSpPr>
          <p:nvPr>
            <p:ph type="ftr" sz="quarter" idx="11"/>
          </p:nvPr>
        </p:nvSpPr>
        <p:spPr/>
        <p:txBody>
          <a:bodyPr/>
          <a:lstStyle/>
          <a:p>
            <a:endParaRPr lang="es-ES_tradnl"/>
          </a:p>
        </p:txBody>
      </p:sp>
      <p:sp>
        <p:nvSpPr>
          <p:cNvPr id="1048668" name="Slide Number Placeholder 5"/>
          <p:cNvSpPr>
            <a:spLocks noGrp="1"/>
          </p:cNvSpPr>
          <p:nvPr>
            <p:ph type="sldNum" sz="quarter" idx="12"/>
          </p:nvPr>
        </p:nvSpPr>
        <p:spPr/>
        <p:txBody>
          <a:bodyPr/>
          <a:lstStyle/>
          <a:p>
            <a:fld id="{D53B7789-1046-4109-B508-6DABDE999E8A}" type="slidenum">
              <a:rPr lang="es-EC"/>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727" name="Title 1"/>
          <p:cNvSpPr>
            <a:spLocks noGrp="1"/>
          </p:cNvSpPr>
          <p:nvPr>
            <p:ph type="title"/>
          </p:nvPr>
        </p:nvSpPr>
        <p:spPr>
          <a:xfrm>
            <a:off x="1013322" y="365126"/>
            <a:ext cx="12688551" cy="1325563"/>
          </a:xfrm>
        </p:spPr>
        <p:txBody>
          <a:bodyPr/>
          <a:lstStyle/>
          <a:p>
            <a:r>
              <a:rPr lang="es-ES"/>
              <a:t>Haga clic para modificar el estilo de título del patrón</a:t>
            </a:r>
            <a:endParaRPr lang="en-US" dirty="0"/>
          </a:p>
        </p:txBody>
      </p:sp>
      <p:sp>
        <p:nvSpPr>
          <p:cNvPr id="1048728" name="Text Placeholder 2"/>
          <p:cNvSpPr>
            <a:spLocks noGrp="1"/>
          </p:cNvSpPr>
          <p:nvPr>
            <p:ph type="body" idx="1"/>
          </p:nvPr>
        </p:nvSpPr>
        <p:spPr>
          <a:xfrm>
            <a:off x="1013323" y="1681163"/>
            <a:ext cx="62235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48729" name="Content Placeholder 3"/>
          <p:cNvSpPr>
            <a:spLocks noGrp="1"/>
          </p:cNvSpPr>
          <p:nvPr>
            <p:ph sz="half" idx="2"/>
          </p:nvPr>
        </p:nvSpPr>
        <p:spPr>
          <a:xfrm>
            <a:off x="1013323" y="2505075"/>
            <a:ext cx="622359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30" name="Text Placeholder 4"/>
          <p:cNvSpPr>
            <a:spLocks noGrp="1"/>
          </p:cNvSpPr>
          <p:nvPr>
            <p:ph type="body" sz="quarter" idx="3"/>
          </p:nvPr>
        </p:nvSpPr>
        <p:spPr>
          <a:xfrm>
            <a:off x="7447628" y="1681163"/>
            <a:ext cx="62542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48731" name="Content Placeholder 5"/>
          <p:cNvSpPr>
            <a:spLocks noGrp="1"/>
          </p:cNvSpPr>
          <p:nvPr>
            <p:ph sz="quarter" idx="4"/>
          </p:nvPr>
        </p:nvSpPr>
        <p:spPr>
          <a:xfrm>
            <a:off x="7447628" y="2505075"/>
            <a:ext cx="6254245"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32" name="Date Placeholder 3"/>
          <p:cNvSpPr>
            <a:spLocks noGrp="1"/>
          </p:cNvSpPr>
          <p:nvPr>
            <p:ph type="dt" sz="half" idx="10"/>
          </p:nvPr>
        </p:nvSpPr>
        <p:spPr/>
        <p:txBody>
          <a:bodyPr/>
          <a:lstStyle/>
          <a:p>
            <a:fld id="{35187091-F394-48F2-A48B-BDAAE866973A}" type="datetime1">
              <a:rPr lang="es-EC"/>
              <a:t>21/5/2021</a:t>
            </a:fld>
            <a:endParaRPr lang="es-EC"/>
          </a:p>
        </p:txBody>
      </p:sp>
      <p:sp>
        <p:nvSpPr>
          <p:cNvPr id="1048733" name="Footer Placeholder 4"/>
          <p:cNvSpPr>
            <a:spLocks noGrp="1"/>
          </p:cNvSpPr>
          <p:nvPr>
            <p:ph type="ftr" sz="quarter" idx="11"/>
          </p:nvPr>
        </p:nvSpPr>
        <p:spPr/>
        <p:txBody>
          <a:bodyPr/>
          <a:lstStyle/>
          <a:p>
            <a:endParaRPr lang="es-ES_tradnl"/>
          </a:p>
        </p:txBody>
      </p:sp>
      <p:sp>
        <p:nvSpPr>
          <p:cNvPr id="1048734" name="Slide Number Placeholder 5"/>
          <p:cNvSpPr>
            <a:spLocks noGrp="1"/>
          </p:cNvSpPr>
          <p:nvPr>
            <p:ph type="sldNum" sz="quarter" idx="12"/>
          </p:nvPr>
        </p:nvSpPr>
        <p:spPr/>
        <p:txBody>
          <a:bodyPr/>
          <a:lstStyle/>
          <a:p>
            <a:fld id="{F3F8E652-DB8C-4275-877F-1B68C017ADBB}" type="slidenum">
              <a:rPr lang="es-EC"/>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s-ES"/>
              <a:t>Haga clic para modificar el estilo de título del patrón</a:t>
            </a:r>
            <a:endParaRPr lang="en-US" dirty="0"/>
          </a:p>
        </p:txBody>
      </p:sp>
      <p:sp>
        <p:nvSpPr>
          <p:cNvPr id="1048699" name="Date Placeholder 3"/>
          <p:cNvSpPr>
            <a:spLocks noGrp="1"/>
          </p:cNvSpPr>
          <p:nvPr>
            <p:ph type="dt" sz="half" idx="10"/>
          </p:nvPr>
        </p:nvSpPr>
        <p:spPr/>
        <p:txBody>
          <a:bodyPr/>
          <a:lstStyle/>
          <a:p>
            <a:fld id="{225B8F10-F9BD-4357-8B12-4A7AE74174F1}" type="datetime1">
              <a:rPr lang="es-EC"/>
              <a:t>21/5/2021</a:t>
            </a:fld>
            <a:endParaRPr lang="es-EC"/>
          </a:p>
        </p:txBody>
      </p:sp>
      <p:sp>
        <p:nvSpPr>
          <p:cNvPr id="1048700" name="Footer Placeholder 4"/>
          <p:cNvSpPr>
            <a:spLocks noGrp="1"/>
          </p:cNvSpPr>
          <p:nvPr>
            <p:ph type="ftr" sz="quarter" idx="11"/>
          </p:nvPr>
        </p:nvSpPr>
        <p:spPr/>
        <p:txBody>
          <a:bodyPr/>
          <a:lstStyle/>
          <a:p>
            <a:endParaRPr lang="es-ES_tradnl"/>
          </a:p>
        </p:txBody>
      </p:sp>
      <p:sp>
        <p:nvSpPr>
          <p:cNvPr id="1048701" name="Slide Number Placeholder 5"/>
          <p:cNvSpPr>
            <a:spLocks noGrp="1"/>
          </p:cNvSpPr>
          <p:nvPr>
            <p:ph type="sldNum" sz="quarter" idx="12"/>
          </p:nvPr>
        </p:nvSpPr>
        <p:spPr/>
        <p:txBody>
          <a:bodyPr/>
          <a:lstStyle/>
          <a:p>
            <a:fld id="{D0B27574-BB17-4112-930B-9B64F71014A2}" type="slidenum">
              <a:rPr lang="es-EC"/>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048635" name="Date Placeholder 3"/>
          <p:cNvSpPr>
            <a:spLocks noGrp="1"/>
          </p:cNvSpPr>
          <p:nvPr>
            <p:ph type="dt" sz="half" idx="10"/>
          </p:nvPr>
        </p:nvSpPr>
        <p:spPr/>
        <p:txBody>
          <a:bodyPr/>
          <a:lstStyle/>
          <a:p>
            <a:fld id="{2DA026F3-3DA3-45B7-BB86-312B72A023E1}" type="datetime1">
              <a:rPr lang="es-EC"/>
              <a:t>21/5/2021</a:t>
            </a:fld>
            <a:endParaRPr lang="es-EC"/>
          </a:p>
        </p:txBody>
      </p:sp>
      <p:sp>
        <p:nvSpPr>
          <p:cNvPr id="1048636" name="Footer Placeholder 4"/>
          <p:cNvSpPr>
            <a:spLocks noGrp="1"/>
          </p:cNvSpPr>
          <p:nvPr>
            <p:ph type="ftr" sz="quarter" idx="11"/>
          </p:nvPr>
        </p:nvSpPr>
        <p:spPr/>
        <p:txBody>
          <a:bodyPr/>
          <a:lstStyle/>
          <a:p>
            <a:endParaRPr lang="es-ES_tradnl"/>
          </a:p>
        </p:txBody>
      </p:sp>
      <p:sp>
        <p:nvSpPr>
          <p:cNvPr id="1048637" name="Slide Number Placeholder 5"/>
          <p:cNvSpPr>
            <a:spLocks noGrp="1"/>
          </p:cNvSpPr>
          <p:nvPr>
            <p:ph type="sldNum" sz="quarter" idx="12"/>
          </p:nvPr>
        </p:nvSpPr>
        <p:spPr/>
        <p:txBody>
          <a:bodyPr/>
          <a:lstStyle/>
          <a:p>
            <a:fld id="{2AAA1D76-FB49-4006-AE5C-DE60CFCD8745}" type="slidenum">
              <a:rPr lang="es-EC"/>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48735" name="Title 1"/>
          <p:cNvSpPr>
            <a:spLocks noGrp="1"/>
          </p:cNvSpPr>
          <p:nvPr>
            <p:ph type="title"/>
          </p:nvPr>
        </p:nvSpPr>
        <p:spPr>
          <a:xfrm>
            <a:off x="1013323" y="457200"/>
            <a:ext cx="4744797" cy="1600200"/>
          </a:xfrm>
        </p:spPr>
        <p:txBody>
          <a:bodyPr anchor="b"/>
          <a:lstStyle>
            <a:lvl1pPr>
              <a:defRPr sz="3200"/>
            </a:lvl1pPr>
          </a:lstStyle>
          <a:p>
            <a:r>
              <a:rPr lang="es-ES"/>
              <a:t>Haga clic para modificar el estilo de título del patrón</a:t>
            </a:r>
            <a:endParaRPr lang="en-US" dirty="0"/>
          </a:p>
        </p:txBody>
      </p:sp>
      <p:sp>
        <p:nvSpPr>
          <p:cNvPr id="1048736" name="Content Placeholder 2"/>
          <p:cNvSpPr>
            <a:spLocks noGrp="1"/>
          </p:cNvSpPr>
          <p:nvPr>
            <p:ph idx="1"/>
          </p:nvPr>
        </p:nvSpPr>
        <p:spPr>
          <a:xfrm>
            <a:off x="6254245" y="987426"/>
            <a:ext cx="744762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37" name="Text Placeholder 3"/>
          <p:cNvSpPr>
            <a:spLocks noGrp="1"/>
          </p:cNvSpPr>
          <p:nvPr>
            <p:ph type="body" sz="half" idx="2"/>
          </p:nvPr>
        </p:nvSpPr>
        <p:spPr>
          <a:xfrm>
            <a:off x="1013323" y="2057400"/>
            <a:ext cx="474479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1048738" name="Date Placeholder 3"/>
          <p:cNvSpPr>
            <a:spLocks noGrp="1"/>
          </p:cNvSpPr>
          <p:nvPr>
            <p:ph type="dt" sz="half" idx="10"/>
          </p:nvPr>
        </p:nvSpPr>
        <p:spPr/>
        <p:txBody>
          <a:bodyPr/>
          <a:lstStyle/>
          <a:p>
            <a:fld id="{3760585A-AF75-4926-8DC1-9E5ED70FC539}" type="datetime1">
              <a:rPr lang="es-EC"/>
              <a:t>21/5/2021</a:t>
            </a:fld>
            <a:endParaRPr lang="es-EC"/>
          </a:p>
        </p:txBody>
      </p:sp>
      <p:sp>
        <p:nvSpPr>
          <p:cNvPr id="1048739" name="Footer Placeholder 4"/>
          <p:cNvSpPr>
            <a:spLocks noGrp="1"/>
          </p:cNvSpPr>
          <p:nvPr>
            <p:ph type="ftr" sz="quarter" idx="11"/>
          </p:nvPr>
        </p:nvSpPr>
        <p:spPr/>
        <p:txBody>
          <a:bodyPr/>
          <a:lstStyle/>
          <a:p>
            <a:endParaRPr lang="es-ES_tradnl"/>
          </a:p>
        </p:txBody>
      </p:sp>
      <p:sp>
        <p:nvSpPr>
          <p:cNvPr id="1048740" name="Slide Number Placeholder 5"/>
          <p:cNvSpPr>
            <a:spLocks noGrp="1"/>
          </p:cNvSpPr>
          <p:nvPr>
            <p:ph type="sldNum" sz="quarter" idx="12"/>
          </p:nvPr>
        </p:nvSpPr>
        <p:spPr/>
        <p:txBody>
          <a:bodyPr/>
          <a:lstStyle/>
          <a:p>
            <a:fld id="{85F5960F-F1BC-4891-99E3-4E419EFEC92D}" type="slidenum">
              <a:rPr lang="es-EC"/>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48711" name="Title 1"/>
          <p:cNvSpPr>
            <a:spLocks noGrp="1"/>
          </p:cNvSpPr>
          <p:nvPr>
            <p:ph type="title"/>
          </p:nvPr>
        </p:nvSpPr>
        <p:spPr>
          <a:xfrm>
            <a:off x="1013323" y="457200"/>
            <a:ext cx="4744797" cy="1600200"/>
          </a:xfrm>
        </p:spPr>
        <p:txBody>
          <a:bodyPr anchor="b"/>
          <a:lstStyle>
            <a:lvl1pPr>
              <a:defRPr sz="3200"/>
            </a:lvl1pPr>
          </a:lstStyle>
          <a:p>
            <a:r>
              <a:rPr lang="es-ES"/>
              <a:t>Haga clic para modificar el estilo de título del patrón</a:t>
            </a:r>
            <a:endParaRPr lang="en-US" dirty="0"/>
          </a:p>
        </p:txBody>
      </p:sp>
      <p:sp>
        <p:nvSpPr>
          <p:cNvPr id="1048712" name="Picture Placeholder 2"/>
          <p:cNvSpPr>
            <a:spLocks noGrp="1" noChangeAspect="1"/>
          </p:cNvSpPr>
          <p:nvPr>
            <p:ph type="pic" idx="1"/>
          </p:nvPr>
        </p:nvSpPr>
        <p:spPr>
          <a:xfrm>
            <a:off x="6254245" y="987426"/>
            <a:ext cx="744762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1048713" name="Text Placeholder 3"/>
          <p:cNvSpPr>
            <a:spLocks noGrp="1"/>
          </p:cNvSpPr>
          <p:nvPr>
            <p:ph type="body" sz="half" idx="2"/>
          </p:nvPr>
        </p:nvSpPr>
        <p:spPr>
          <a:xfrm>
            <a:off x="1013323" y="2057400"/>
            <a:ext cx="474479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1048714" name="Date Placeholder 3"/>
          <p:cNvSpPr>
            <a:spLocks noGrp="1"/>
          </p:cNvSpPr>
          <p:nvPr>
            <p:ph type="dt" sz="half" idx="10"/>
          </p:nvPr>
        </p:nvSpPr>
        <p:spPr/>
        <p:txBody>
          <a:bodyPr/>
          <a:lstStyle/>
          <a:p>
            <a:fld id="{146130BC-BB17-4F2F-A6E0-5775588D789D}" type="datetime1">
              <a:rPr lang="es-EC"/>
              <a:t>21/5/2021</a:t>
            </a:fld>
            <a:endParaRPr lang="es-EC"/>
          </a:p>
        </p:txBody>
      </p:sp>
      <p:sp>
        <p:nvSpPr>
          <p:cNvPr id="1048715" name="Footer Placeholder 4"/>
          <p:cNvSpPr>
            <a:spLocks noGrp="1"/>
          </p:cNvSpPr>
          <p:nvPr>
            <p:ph type="ftr" sz="quarter" idx="11"/>
          </p:nvPr>
        </p:nvSpPr>
        <p:spPr/>
        <p:txBody>
          <a:bodyPr/>
          <a:lstStyle/>
          <a:p>
            <a:endParaRPr lang="es-ES_tradnl"/>
          </a:p>
        </p:txBody>
      </p:sp>
      <p:sp>
        <p:nvSpPr>
          <p:cNvPr id="1048716" name="Slide Number Placeholder 5"/>
          <p:cNvSpPr>
            <a:spLocks noGrp="1"/>
          </p:cNvSpPr>
          <p:nvPr>
            <p:ph type="sldNum" sz="quarter" idx="12"/>
          </p:nvPr>
        </p:nvSpPr>
        <p:spPr/>
        <p:txBody>
          <a:bodyPr/>
          <a:lstStyle/>
          <a:p>
            <a:fld id="{EDDB3B32-A36D-4DAE-8F33-17B0E2A1CEEF}" type="slidenum">
              <a:rPr lang="es-EC"/>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8576" name="Title Placeholder 1"/>
          <p:cNvSpPr>
            <a:spLocks noGrp="1" noChangeArrowheads="1"/>
          </p:cNvSpPr>
          <p:nvPr>
            <p:ph type="title"/>
          </p:nvPr>
        </p:nvSpPr>
        <p:spPr bwMode="auto">
          <a:xfrm>
            <a:off x="1011238" y="365125"/>
            <a:ext cx="12688887" cy="132556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48577" name="Text Placeholder 2"/>
          <p:cNvSpPr>
            <a:spLocks noGrp="1" noChangeArrowheads="1"/>
          </p:cNvSpPr>
          <p:nvPr>
            <p:ph type="body" idx="1"/>
          </p:nvPr>
        </p:nvSpPr>
        <p:spPr bwMode="auto">
          <a:xfrm>
            <a:off x="1011238" y="1825625"/>
            <a:ext cx="12688887"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578" name="Date Placeholder 3"/>
          <p:cNvSpPr>
            <a:spLocks noGrp="1"/>
          </p:cNvSpPr>
          <p:nvPr>
            <p:ph type="dt" sz="half" idx="2"/>
          </p:nvPr>
        </p:nvSpPr>
        <p:spPr>
          <a:xfrm>
            <a:off x="1011238" y="6356350"/>
            <a:ext cx="3309937"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53C90C1-0865-48C0-A7EC-2E799C6314F2}" type="datetime1">
              <a:rPr lang="es-EC"/>
              <a:t>21/5/2021</a:t>
            </a:fld>
            <a:endParaRPr lang="es-EC"/>
          </a:p>
        </p:txBody>
      </p:sp>
      <p:sp>
        <p:nvSpPr>
          <p:cNvPr id="1048579" name="Footer Placeholder 4"/>
          <p:cNvSpPr>
            <a:spLocks noGrp="1"/>
          </p:cNvSpPr>
          <p:nvPr>
            <p:ph type="ftr" sz="quarter" idx="3"/>
          </p:nvPr>
        </p:nvSpPr>
        <p:spPr>
          <a:xfrm>
            <a:off x="4873625" y="6356350"/>
            <a:ext cx="4964113"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endParaRPr lang="es-ES_tradnl"/>
          </a:p>
        </p:txBody>
      </p:sp>
      <p:sp>
        <p:nvSpPr>
          <p:cNvPr id="1048580" name="Slide Number Placeholder 5"/>
          <p:cNvSpPr>
            <a:spLocks noGrp="1"/>
          </p:cNvSpPr>
          <p:nvPr>
            <p:ph type="sldNum" sz="quarter" idx="4"/>
          </p:nvPr>
        </p:nvSpPr>
        <p:spPr>
          <a:xfrm>
            <a:off x="10390188" y="6356350"/>
            <a:ext cx="330993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C0474EE-D995-43C5-8340-F081324C2ED5}" type="slidenum">
              <a:rPr lang="es-EC"/>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8" name="Gráfico 17">
            <a:extLst>
              <a:ext uri="{FF2B5EF4-FFF2-40B4-BE49-F238E27FC236}">
                <a16:creationId xmlns="" xmlns:a16="http://schemas.microsoft.com/office/drawing/2014/main" id="{04A86E0B-C670-462C-B4F6-90DC782D6FC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818606" y="1552563"/>
            <a:ext cx="3594593" cy="3918106"/>
          </a:xfrm>
          <a:prstGeom prst="rect">
            <a:avLst/>
          </a:prstGeom>
        </p:spPr>
      </p:pic>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5"/>
          <a:srcRect l="55343" t="72973" r="21751" b="20180"/>
          <a:stretch/>
        </p:blipFill>
        <p:spPr>
          <a:xfrm>
            <a:off x="6499856" y="5907810"/>
            <a:ext cx="4521690" cy="847764"/>
          </a:xfrm>
          <a:prstGeom prst="rect">
            <a:avLst/>
          </a:prstGeom>
        </p:spPr>
      </p:pic>
      <p:sp>
        <p:nvSpPr>
          <p:cNvPr id="9" name="Título 1">
            <a:extLst>
              <a:ext uri="{FF2B5EF4-FFF2-40B4-BE49-F238E27FC236}">
                <a16:creationId xmlns="" xmlns:a16="http://schemas.microsoft.com/office/drawing/2014/main" id="{8211C2FA-D78F-40E4-8AC9-FB3FABAAE588}"/>
              </a:ext>
            </a:extLst>
          </p:cNvPr>
          <p:cNvSpPr txBox="1">
            <a:spLocks/>
          </p:cNvSpPr>
          <p:nvPr/>
        </p:nvSpPr>
        <p:spPr bwMode="auto">
          <a:xfrm>
            <a:off x="2413976" y="1046677"/>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32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1" name="Título 1">
            <a:extLst>
              <a:ext uri="{FF2B5EF4-FFF2-40B4-BE49-F238E27FC236}">
                <a16:creationId xmlns="" xmlns:a16="http://schemas.microsoft.com/office/drawing/2014/main" id="{042EF2ED-11CF-4B82-861A-AA879D2CAB7C}"/>
              </a:ext>
            </a:extLst>
          </p:cNvPr>
          <p:cNvSpPr txBox="1">
            <a:spLocks/>
          </p:cNvSpPr>
          <p:nvPr/>
        </p:nvSpPr>
        <p:spPr bwMode="auto">
          <a:xfrm>
            <a:off x="2426250" y="1713620"/>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3200" b="1" dirty="0" smtClean="0">
                <a:solidFill>
                  <a:schemeClr val="bg2">
                    <a:lumMod val="50000"/>
                  </a:schemeClr>
                </a:solidFill>
                <a:latin typeface="Dolce Vita Heavy" panose="02000800000000000000" pitchFamily="2" charset="0"/>
                <a:cs typeface="Adobe Devanagari" panose="02040503050201020203" pitchFamily="18" charset="0"/>
              </a:rPr>
              <a:t>HOSPITAL MÓVIL NO. 2 </a:t>
            </a:r>
            <a:endParaRPr lang="es-EC" sz="32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20" name="Gráfico 19">
            <a:extLst>
              <a:ext uri="{FF2B5EF4-FFF2-40B4-BE49-F238E27FC236}">
                <a16:creationId xmlns="" xmlns:a16="http://schemas.microsoft.com/office/drawing/2014/main" id="{A8BB8732-67C2-4153-8A59-8C26C6918C8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533008" y="3032268"/>
            <a:ext cx="8165787" cy="850932"/>
          </a:xfrm>
          <a:prstGeom prst="rect">
            <a:avLst/>
          </a:prstGeom>
        </p:spPr>
      </p:pic>
      <p:pic>
        <p:nvPicPr>
          <p:cNvPr id="22" name="Gráfico 21">
            <a:extLst>
              <a:ext uri="{FF2B5EF4-FFF2-40B4-BE49-F238E27FC236}">
                <a16:creationId xmlns="" xmlns:a16="http://schemas.microsoft.com/office/drawing/2014/main" id="{90423339-126F-4E76-82E6-87B25242B268}"/>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629953" y="3935017"/>
            <a:ext cx="3394157" cy="920410"/>
          </a:xfrm>
          <a:prstGeom prst="rect">
            <a:avLst/>
          </a:prstGeom>
        </p:spPr>
      </p:pic>
    </p:spTree>
    <p:extLst>
      <p:ext uri="{BB962C8B-B14F-4D97-AF65-F5344CB8AC3E}">
        <p14:creationId xmlns:p14="http://schemas.microsoft.com/office/powerpoint/2010/main" val="307028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491633"/>
            <a:ext cx="5563611" cy="3785652"/>
          </a:xfrm>
          <a:prstGeom prst="rect">
            <a:avLst/>
          </a:prstGeom>
          <a:noFill/>
        </p:spPr>
        <p:txBody>
          <a:bodyPr wrap="square">
            <a:spAutoFit/>
          </a:bodyPr>
          <a:lstStyle/>
          <a:p>
            <a:pPr lvl="0"/>
            <a:r>
              <a:rPr lang="es-EC" sz="2000" dirty="0" smtClean="0"/>
              <a:t>Se han Adquirido </a:t>
            </a:r>
            <a:r>
              <a:rPr lang="es-EC" sz="2000" dirty="0"/>
              <a:t>dispositivos médicos para la apertura del servicio de </a:t>
            </a:r>
            <a:r>
              <a:rPr lang="es-EC" sz="2000" dirty="0" smtClean="0"/>
              <a:t>Terapia </a:t>
            </a:r>
            <a:r>
              <a:rPr lang="es-EC" sz="2000" dirty="0"/>
              <a:t>del dolor (clínica del dolor), con la finalidad de atraer pacientes con dolores crónicos que no responden al tratamiento convencional, mediante bloqueos nerviosos con anestésicos. </a:t>
            </a:r>
            <a:endParaRPr lang="es-EC" sz="2000" dirty="0" smtClean="0"/>
          </a:p>
          <a:p>
            <a:pPr lvl="0"/>
            <a:endParaRPr lang="es-EC" sz="2000" dirty="0"/>
          </a:p>
          <a:p>
            <a:r>
              <a:rPr lang="es-EC" sz="2000" dirty="0"/>
              <a:t>En el área de Anestesiología se ha implementado </a:t>
            </a:r>
            <a:r>
              <a:rPr lang="es-EC" sz="2000" dirty="0" smtClean="0"/>
              <a:t>el  bloqueo epidural,  </a:t>
            </a:r>
            <a:r>
              <a:rPr lang="es-EC" sz="2000" dirty="0"/>
              <a:t>que </a:t>
            </a:r>
            <a:r>
              <a:rPr lang="es-EC" sz="2000" dirty="0" smtClean="0"/>
              <a:t>es un </a:t>
            </a:r>
            <a:r>
              <a:rPr lang="es-EC" sz="2000" dirty="0"/>
              <a:t>tratamientos  para los dolores lumbares o patologías del disco vertebral de tipo crónicas como una terapia de dolor. </a:t>
            </a:r>
          </a:p>
          <a:p>
            <a:pPr lvl="0"/>
            <a:endParaRPr lang="es-EC" sz="2000" dirty="0"/>
          </a:p>
        </p:txBody>
      </p:sp>
      <p:sp>
        <p:nvSpPr>
          <p:cNvPr id="16"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b="1" dirty="0" smtClean="0">
                <a:solidFill>
                  <a:srgbClr val="0D3C60"/>
                </a:solidFill>
                <a:latin typeface="Montserrat Medium" panose="00000600000000000000" pitchFamily="50" charset="0"/>
                <a:cs typeface="Adobe Devanagari" panose="02040503050201020203" pitchFamily="18" charset="0"/>
              </a:rPr>
              <a:t>Terapia del Dolor</a:t>
            </a:r>
            <a:endParaRPr lang="es-EC" sz="1800" b="1" dirty="0">
              <a:solidFill>
                <a:srgbClr val="0D3C60"/>
              </a:solidFill>
              <a:latin typeface="Montserrat Medium" panose="00000600000000000000" pitchFamily="50" charset="0"/>
              <a:cs typeface="Adobe Devanagari" panose="02040503050201020203" pitchFamily="18"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612" y="2108106"/>
            <a:ext cx="4335933" cy="3920116"/>
          </a:xfrm>
          <a:prstGeom prst="rect">
            <a:avLst/>
          </a:prstGeom>
        </p:spPr>
      </p:pic>
    </p:spTree>
    <p:extLst>
      <p:ext uri="{BB962C8B-B14F-4D97-AF65-F5344CB8AC3E}">
        <p14:creationId xmlns:p14="http://schemas.microsoft.com/office/powerpoint/2010/main" val="3737750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sz="1800" b="1" dirty="0" smtClean="0">
                <a:solidFill>
                  <a:srgbClr val="0D3C60"/>
                </a:solidFill>
                <a:latin typeface="Montserrat Medium" panose="00000600000000000000" pitchFamily="50" charset="0"/>
                <a:cs typeface="Adobe Devanagari" panose="02040503050201020203" pitchFamily="18" charset="0"/>
              </a:rPr>
              <a:t>Consulta Externa </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787375"/>
            <a:ext cx="5247965" cy="1015663"/>
          </a:xfrm>
          <a:prstGeom prst="rect">
            <a:avLst/>
          </a:prstGeom>
          <a:noFill/>
        </p:spPr>
        <p:txBody>
          <a:bodyPr wrap="square">
            <a:spAutoFit/>
          </a:bodyPr>
          <a:lstStyle/>
          <a:p>
            <a:pPr lvl="0"/>
            <a:r>
              <a:rPr lang="es-EC" sz="2000" dirty="0"/>
              <a:t>Se habilita la carpa de </a:t>
            </a:r>
            <a:r>
              <a:rPr lang="es-EC" sz="2000" dirty="0" err="1"/>
              <a:t>triage</a:t>
            </a:r>
            <a:r>
              <a:rPr lang="es-EC" sz="2000" dirty="0"/>
              <a:t> respiratorio y cuidados críticos para la atención de pacientes COVID-19, </a:t>
            </a:r>
            <a:r>
              <a:rPr lang="es-EC" sz="2000" dirty="0" smtClean="0"/>
              <a:t> </a:t>
            </a:r>
            <a:r>
              <a:rPr lang="es-EC" sz="2000" dirty="0"/>
              <a:t>atención </a:t>
            </a:r>
            <a:r>
              <a:rPr lang="es-EC" sz="2000" dirty="0" smtClean="0"/>
              <a:t>las 24 horas.</a:t>
            </a:r>
            <a:endParaRPr lang="es-EC" sz="2000" dirty="0"/>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793" y="2307039"/>
            <a:ext cx="3857625" cy="3600771"/>
          </a:xfrm>
          <a:prstGeom prst="rect">
            <a:avLst/>
          </a:prstGeom>
        </p:spPr>
      </p:pic>
    </p:spTree>
    <p:extLst>
      <p:ext uri="{BB962C8B-B14F-4D97-AF65-F5344CB8AC3E}">
        <p14:creationId xmlns:p14="http://schemas.microsoft.com/office/powerpoint/2010/main" val="3347204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b="1" dirty="0" smtClean="0">
                <a:solidFill>
                  <a:srgbClr val="0D3C60"/>
                </a:solidFill>
                <a:latin typeface="Montserrat Medium" panose="00000600000000000000" pitchFamily="50" charset="0"/>
                <a:cs typeface="Adobe Devanagari" panose="02040503050201020203" pitchFamily="18" charset="0"/>
              </a:rPr>
              <a:t>Emergencia</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2" name="1 Rectángulo"/>
          <p:cNvSpPr/>
          <p:nvPr/>
        </p:nvSpPr>
        <p:spPr>
          <a:xfrm>
            <a:off x="529321" y="2603984"/>
            <a:ext cx="4659506" cy="2031325"/>
          </a:xfrm>
          <a:prstGeom prst="rect">
            <a:avLst/>
          </a:prstGeom>
        </p:spPr>
        <p:txBody>
          <a:bodyPr wrap="square">
            <a:spAutoFit/>
          </a:bodyPr>
          <a:lstStyle/>
          <a:p>
            <a:pPr lvl="0"/>
            <a:r>
              <a:rPr lang="es-EC" dirty="0"/>
              <a:t>Se brinda contingencia al Hospital Básico Alausí, en situaciones de emergencia cuando existen accidentes con victimas múltiples, accidentes frecuentes  por varios aspectos como exceso de velocidad en la carretera, consumo de alcohol, variaciones en el clima por la neblina entre otros.   </a:t>
            </a: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411" y="1809860"/>
            <a:ext cx="5312962" cy="3619571"/>
          </a:xfrm>
          <a:prstGeom prst="rect">
            <a:avLst/>
          </a:prstGeom>
        </p:spPr>
      </p:pic>
    </p:spTree>
    <p:extLst>
      <p:ext uri="{BB962C8B-B14F-4D97-AF65-F5344CB8AC3E}">
        <p14:creationId xmlns:p14="http://schemas.microsoft.com/office/powerpoint/2010/main" val="4072915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sz="1800" b="1" dirty="0" smtClean="0">
                <a:solidFill>
                  <a:srgbClr val="0D3C60"/>
                </a:solidFill>
                <a:latin typeface="Montserrat Medium" panose="00000600000000000000" pitchFamily="50" charset="0"/>
                <a:cs typeface="Adobe Devanagari" panose="02040503050201020203" pitchFamily="18" charset="0"/>
              </a:rPr>
              <a:t>Emergencia </a:t>
            </a:r>
            <a:endParaRPr lang="es-EC" sz="1800" b="1" dirty="0">
              <a:solidFill>
                <a:srgbClr val="0D3C60"/>
              </a:solidFill>
              <a:latin typeface="Montserrat Medium" panose="00000600000000000000" pitchFamily="50" charset="0"/>
              <a:cs typeface="Adobe Devanagari" panose="02040503050201020203" pitchFamily="18" charset="0"/>
            </a:endParaRP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35" y="2477438"/>
            <a:ext cx="5143500" cy="3593578"/>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0839" y="2477438"/>
            <a:ext cx="4483701" cy="3593578"/>
          </a:xfrm>
          <a:prstGeom prst="rect">
            <a:avLst/>
          </a:prstGeom>
        </p:spPr>
      </p:pic>
    </p:spTree>
    <p:extLst>
      <p:ext uri="{BB962C8B-B14F-4D97-AF65-F5344CB8AC3E}">
        <p14:creationId xmlns:p14="http://schemas.microsoft.com/office/powerpoint/2010/main" val="3504327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Alianzas estratégicas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1200329"/>
          </a:xfrm>
          <a:prstGeom prst="rect">
            <a:avLst/>
          </a:prstGeom>
          <a:noFill/>
        </p:spPr>
        <p:txBody>
          <a:bodyPr wrap="square">
            <a:spAutoFit/>
          </a:bodyPr>
          <a:lstStyle/>
          <a:p>
            <a:r>
              <a:rPr lang="es-EC" b="1" dirty="0" smtClean="0">
                <a:solidFill>
                  <a:srgbClr val="0D3C60"/>
                </a:solidFill>
                <a:latin typeface="Montserrat Medium" panose="00000600000000000000" pitchFamily="50" charset="0"/>
                <a:cs typeface="Adobe Devanagari" panose="02040503050201020203" pitchFamily="18" charset="0"/>
              </a:rPr>
              <a:t>Coordinación Permanente con autoridades del Cantón para atenciones médicas por la pandemia de COVID. </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2" name="1 Rectángulo"/>
          <p:cNvSpPr/>
          <p:nvPr/>
        </p:nvSpPr>
        <p:spPr>
          <a:xfrm>
            <a:off x="529321" y="3398106"/>
            <a:ext cx="4659506" cy="2031325"/>
          </a:xfrm>
          <a:prstGeom prst="rect">
            <a:avLst/>
          </a:prstGeom>
        </p:spPr>
        <p:txBody>
          <a:bodyPr wrap="square">
            <a:spAutoFit/>
          </a:bodyPr>
          <a:lstStyle/>
          <a:p>
            <a:pPr marL="171450" indent="-171450" algn="just"/>
            <a:r>
              <a:rPr lang="es-EC" dirty="0" smtClean="0"/>
              <a:t>Se </a:t>
            </a:r>
            <a:r>
              <a:rPr lang="es-EC" dirty="0"/>
              <a:t>ha coordinado con el </a:t>
            </a:r>
            <a:r>
              <a:rPr lang="es-EC" dirty="0" err="1"/>
              <a:t>Coe</a:t>
            </a:r>
            <a:r>
              <a:rPr lang="es-EC" dirty="0"/>
              <a:t> Cantonal de </a:t>
            </a:r>
            <a:r>
              <a:rPr lang="es-EC" dirty="0" err="1" smtClean="0"/>
              <a:t>Alausi</a:t>
            </a:r>
            <a:r>
              <a:rPr lang="es-EC" dirty="0" smtClean="0"/>
              <a:t>, Cuerpo </a:t>
            </a:r>
            <a:r>
              <a:rPr lang="es-EC" dirty="0"/>
              <a:t>de Bomberos, Jefatura de Policía, Distrito de Salud, Hospital Básico de Alausí, Coordinación Zonal 3, para la elaboración de los planes de contingencia y emergencia para las diferentes actividades suscitadas en el Cantón. </a:t>
            </a: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037" y="2108106"/>
            <a:ext cx="4701068" cy="3799704"/>
          </a:xfrm>
          <a:prstGeom prst="rect">
            <a:avLst/>
          </a:prstGeom>
        </p:spPr>
      </p:pic>
    </p:spTree>
    <p:extLst>
      <p:ext uri="{BB962C8B-B14F-4D97-AF65-F5344CB8AC3E}">
        <p14:creationId xmlns:p14="http://schemas.microsoft.com/office/powerpoint/2010/main" val="108567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646331"/>
          </a:xfrm>
          <a:prstGeom prst="rect">
            <a:avLst/>
          </a:prstGeom>
          <a:noFill/>
        </p:spPr>
        <p:txBody>
          <a:bodyPr wrap="square">
            <a:spAutoFit/>
          </a:bodyPr>
          <a:lstStyle/>
          <a:p>
            <a:pPr marL="285750" indent="-285750">
              <a:buFont typeface="Arial" panose="020B0604020202020204" pitchFamily="34" charset="0"/>
              <a:buChar char="•"/>
            </a:pPr>
            <a:r>
              <a:rPr lang="es-EC" sz="1800" b="1" dirty="0" smtClean="0">
                <a:solidFill>
                  <a:srgbClr val="0D3C60"/>
                </a:solidFill>
                <a:latin typeface="Montserrat Medium" panose="00000600000000000000" pitchFamily="50" charset="0"/>
                <a:cs typeface="Adobe Devanagari" panose="02040503050201020203" pitchFamily="18" charset="0"/>
              </a:rPr>
              <a:t>Visita a Pacientes del Asilo de ancianos</a:t>
            </a:r>
            <a:r>
              <a:rPr lang="es-EC" b="1" dirty="0">
                <a:solidFill>
                  <a:srgbClr val="0D3C60"/>
                </a:solidFill>
                <a:latin typeface="Montserrat Medium" panose="00000600000000000000" pitchFamily="50" charset="0"/>
                <a:cs typeface="Adobe Devanagari" panose="02040503050201020203" pitchFamily="18" charset="0"/>
              </a:rPr>
              <a:t>.</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787375"/>
            <a:ext cx="5247965" cy="1631216"/>
          </a:xfrm>
          <a:prstGeom prst="rect">
            <a:avLst/>
          </a:prstGeom>
          <a:noFill/>
        </p:spPr>
        <p:txBody>
          <a:bodyPr wrap="square">
            <a:spAutoFit/>
          </a:bodyPr>
          <a:lstStyle/>
          <a:p>
            <a:pPr lvl="0"/>
            <a:r>
              <a:rPr lang="es-EC" sz="2000" dirty="0" smtClean="0"/>
              <a:t>Médicos familiares brindan atención médica a pacientes adultos mayores, en el  asilo de Ancianos San Pedro de Alausí, entregando  de manera continua la medicación a pacientes con enfermedades catastróficas. </a:t>
            </a:r>
            <a:endParaRPr lang="es-EC" sz="2000" dirty="0"/>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880" y="2108106"/>
            <a:ext cx="4411798" cy="3680085"/>
          </a:xfrm>
          <a:prstGeom prst="rect">
            <a:avLst/>
          </a:prstGeom>
        </p:spPr>
      </p:pic>
    </p:spTree>
    <p:extLst>
      <p:ext uri="{BB962C8B-B14F-4D97-AF65-F5344CB8AC3E}">
        <p14:creationId xmlns:p14="http://schemas.microsoft.com/office/powerpoint/2010/main" val="66781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646331"/>
          </a:xfrm>
          <a:prstGeom prst="rect">
            <a:avLst/>
          </a:prstGeom>
          <a:noFill/>
        </p:spPr>
        <p:txBody>
          <a:bodyPr wrap="square">
            <a:spAutoFit/>
          </a:bodyPr>
          <a:lstStyle/>
          <a:p>
            <a:pPr marL="285750" indent="-285750">
              <a:buFont typeface="Arial" panose="020B0604020202020204" pitchFamily="34" charset="0"/>
              <a:buChar char="•"/>
            </a:pPr>
            <a:r>
              <a:rPr lang="es-EC" sz="1800" b="1" dirty="0" smtClean="0">
                <a:solidFill>
                  <a:srgbClr val="0D3C60"/>
                </a:solidFill>
                <a:latin typeface="Montserrat Medium" panose="00000600000000000000" pitchFamily="50" charset="0"/>
                <a:cs typeface="Adobe Devanagari" panose="02040503050201020203" pitchFamily="18" charset="0"/>
              </a:rPr>
              <a:t>Visita a Pacientes del Asilo de ancianos</a:t>
            </a:r>
            <a:r>
              <a:rPr lang="es-EC" b="1" dirty="0" smtClean="0">
                <a:solidFill>
                  <a:srgbClr val="0D3C60"/>
                </a:solidFill>
                <a:latin typeface="Montserrat Medium" panose="00000600000000000000" pitchFamily="50" charset="0"/>
                <a:cs typeface="Adobe Devanagari" panose="02040503050201020203" pitchFamily="18" charset="0"/>
              </a:rPr>
              <a:t> en </a:t>
            </a:r>
            <a:r>
              <a:rPr lang="es-EC" b="1" dirty="0" err="1" smtClean="0">
                <a:solidFill>
                  <a:srgbClr val="0D3C60"/>
                </a:solidFill>
                <a:latin typeface="Montserrat Medium" panose="00000600000000000000" pitchFamily="50" charset="0"/>
                <a:cs typeface="Adobe Devanagari" panose="02040503050201020203" pitchFamily="18" charset="0"/>
              </a:rPr>
              <a:t>Pepinales</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787375"/>
            <a:ext cx="5247965" cy="1631216"/>
          </a:xfrm>
          <a:prstGeom prst="rect">
            <a:avLst/>
          </a:prstGeom>
          <a:noFill/>
        </p:spPr>
        <p:txBody>
          <a:bodyPr wrap="square">
            <a:spAutoFit/>
          </a:bodyPr>
          <a:lstStyle/>
          <a:p>
            <a:pPr lvl="0"/>
            <a:r>
              <a:rPr lang="es-EC" sz="2000" dirty="0" smtClean="0"/>
              <a:t>Médicos familiares brindan atención médica a pacientes adultos mayores, en el  asilo de Ancianos de </a:t>
            </a:r>
            <a:r>
              <a:rPr lang="es-EC" sz="2000" dirty="0" err="1" smtClean="0"/>
              <a:t>Pepinales</a:t>
            </a:r>
            <a:r>
              <a:rPr lang="es-EC" sz="2000" dirty="0" smtClean="0"/>
              <a:t>, entregando  de manera continua la medicación a pacientes con enfermedades catastróficas. </a:t>
            </a:r>
            <a:endParaRPr lang="es-EC" sz="2000" dirty="0"/>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464" y="1993692"/>
            <a:ext cx="5051484" cy="3783750"/>
          </a:xfrm>
          <a:prstGeom prst="rect">
            <a:avLst/>
          </a:prstGeom>
        </p:spPr>
      </p:pic>
    </p:spTree>
    <p:extLst>
      <p:ext uri="{BB962C8B-B14F-4D97-AF65-F5344CB8AC3E}">
        <p14:creationId xmlns:p14="http://schemas.microsoft.com/office/powerpoint/2010/main" val="122177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67" y="1993693"/>
            <a:ext cx="4387559" cy="3914118"/>
          </a:xfrm>
          <a:prstGeom prst="rect">
            <a:avLst/>
          </a:prstGeom>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6518" y="1993692"/>
            <a:ext cx="4961744" cy="3914118"/>
          </a:xfrm>
          <a:prstGeom prst="rect">
            <a:avLst/>
          </a:prstGeom>
        </p:spPr>
      </p:pic>
    </p:spTree>
    <p:extLst>
      <p:ext uri="{BB962C8B-B14F-4D97-AF65-F5344CB8AC3E}">
        <p14:creationId xmlns:p14="http://schemas.microsoft.com/office/powerpoint/2010/main" val="352547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725" y="2218544"/>
            <a:ext cx="5816184" cy="3342339"/>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78" y="2218544"/>
            <a:ext cx="4213645" cy="3874957"/>
          </a:xfrm>
          <a:prstGeom prst="rect">
            <a:avLst/>
          </a:prstGeom>
        </p:spPr>
      </p:pic>
    </p:spTree>
    <p:extLst>
      <p:ext uri="{BB962C8B-B14F-4D97-AF65-F5344CB8AC3E}">
        <p14:creationId xmlns:p14="http://schemas.microsoft.com/office/powerpoint/2010/main" val="3608698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787375"/>
            <a:ext cx="4664201" cy="2554545"/>
          </a:xfrm>
          <a:prstGeom prst="rect">
            <a:avLst/>
          </a:prstGeom>
          <a:noFill/>
        </p:spPr>
        <p:txBody>
          <a:bodyPr wrap="square">
            <a:spAutoFit/>
          </a:bodyPr>
          <a:lstStyle/>
          <a:p>
            <a:pPr lvl="0"/>
            <a:r>
              <a:rPr lang="es-EC" sz="2000" dirty="0" smtClean="0"/>
              <a:t>Donación desde la Planta Central del Ministerio de Salud Pública , de </a:t>
            </a:r>
            <a:r>
              <a:rPr lang="es-EC" sz="2000" dirty="0"/>
              <a:t>un equipo de </a:t>
            </a:r>
            <a:r>
              <a:rPr lang="es-EC" sz="2000" dirty="0" err="1"/>
              <a:t>Rx</a:t>
            </a:r>
            <a:r>
              <a:rPr lang="es-EC" sz="2000" dirty="0"/>
              <a:t> portátil, mismo que brinda atención integral a las emergencias COVID y demás patologías que se atienden en el HM2. </a:t>
            </a:r>
            <a:endParaRPr lang="es-EC" sz="2000" dirty="0" smtClean="0"/>
          </a:p>
          <a:p>
            <a:pPr lvl="0"/>
            <a:endParaRPr lang="es-EC" sz="2000" dirty="0"/>
          </a:p>
          <a:p>
            <a:pPr lvl="0"/>
            <a:r>
              <a:rPr lang="es-EC" sz="2000" dirty="0" smtClean="0"/>
              <a:t>De la misma manera se brinda contingencia en el asilo de ancianos. </a:t>
            </a:r>
            <a:endParaRPr lang="es-EC" sz="2000" dirty="0"/>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464" y="2085946"/>
            <a:ext cx="5011753" cy="3963782"/>
          </a:xfrm>
          <a:prstGeom prst="rect">
            <a:avLst/>
          </a:prstGeom>
        </p:spPr>
      </p:pic>
      <p:sp>
        <p:nvSpPr>
          <p:cNvPr id="5" name="4 Rectángulo"/>
          <p:cNvSpPr/>
          <p:nvPr/>
        </p:nvSpPr>
        <p:spPr>
          <a:xfrm>
            <a:off x="529322" y="2150052"/>
            <a:ext cx="4552344" cy="369332"/>
          </a:xfrm>
          <a:prstGeom prst="rect">
            <a:avLst/>
          </a:prstGeom>
        </p:spPr>
        <p:txBody>
          <a:bodyPr wrap="square">
            <a:spAutoFit/>
          </a:bodyPr>
          <a:lstStyle/>
          <a:p>
            <a:pPr marL="285750" indent="-285750">
              <a:buFont typeface="Arial" panose="020B0604020202020204" pitchFamily="34" charset="0"/>
              <a:buChar char="•"/>
            </a:pPr>
            <a:r>
              <a:rPr lang="es-EC" b="1" dirty="0" smtClean="0">
                <a:solidFill>
                  <a:srgbClr val="0D3C60"/>
                </a:solidFill>
                <a:latin typeface="Montserrat Medium" panose="00000600000000000000" pitchFamily="50" charset="0"/>
                <a:cs typeface="Adobe Devanagari" panose="02040503050201020203" pitchFamily="18" charset="0"/>
              </a:rPr>
              <a:t>Imagen - Radiografía </a:t>
            </a:r>
            <a:endParaRPr lang="es-EC" b="1" dirty="0">
              <a:solidFill>
                <a:srgbClr val="0D3C60"/>
              </a:solidFill>
              <a:latin typeface="Montserrat Medium" panose="00000600000000000000" pitchFamily="50" charset="0"/>
              <a:cs typeface="Adobe Devanagari" panose="02040503050201020203" pitchFamily="18" charset="0"/>
            </a:endParaRPr>
          </a:p>
        </p:txBody>
      </p:sp>
    </p:spTree>
    <p:extLst>
      <p:ext uri="{BB962C8B-B14F-4D97-AF65-F5344CB8AC3E}">
        <p14:creationId xmlns:p14="http://schemas.microsoft.com/office/powerpoint/2010/main" val="736001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87E2EA2B-62BF-45F7-8369-D0437578BB73}"/>
              </a:ext>
            </a:extLst>
          </p:cNvPr>
          <p:cNvPicPr>
            <a:picLocks noGrp="1" noChangeAspect="1"/>
          </p:cNvPicPr>
          <p:nvPr>
            <p:ph idx="1"/>
          </p:nvPr>
        </p:nvPicPr>
        <p:blipFill rotWithShape="1">
          <a:blip r:embed="rId3"/>
          <a:srcRect l="36920" t="53070" r="51908" b="34785"/>
          <a:stretch/>
        </p:blipFill>
        <p:spPr>
          <a:xfrm>
            <a:off x="2233128" y="1662288"/>
            <a:ext cx="6722077" cy="4110371"/>
          </a:xfrm>
        </p:spPr>
      </p:pic>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4"/>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694094"/>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400" b="1" dirty="0" smtClean="0">
                <a:solidFill>
                  <a:srgbClr val="0D3C60"/>
                </a:solidFill>
                <a:latin typeface="Montserrat Medium" panose="00000600000000000000" pitchFamily="50" charset="0"/>
                <a:cs typeface="Adobe Devanagari" panose="02040503050201020203" pitchFamily="18" charset="0"/>
              </a:rPr>
              <a:t>REPLIGUE DEL HOSPITAL MÓVIL NO 2</a:t>
            </a:r>
            <a:endParaRPr lang="es-EC" sz="24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404401"/>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628178" y="999993"/>
            <a:ext cx="6514027" cy="93373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1400" b="1" dirty="0" smtClean="0">
                <a:solidFill>
                  <a:schemeClr val="bg1"/>
                </a:solidFill>
                <a:latin typeface="Montserrat Medium" panose="00000600000000000000" pitchFamily="50" charset="0"/>
                <a:cs typeface="Adobe Devanagari" panose="02040503050201020203" pitchFamily="18" charset="0"/>
              </a:rPr>
              <a:t>RESOLUCIÓN ADMINISTRATIVA </a:t>
            </a:r>
            <a:r>
              <a:rPr lang="es-EC" sz="1400" b="1" dirty="0" smtClean="0">
                <a:solidFill>
                  <a:schemeClr val="bg1"/>
                </a:solidFill>
              </a:rPr>
              <a:t>MSP-VAIS-2019-0187-M</a:t>
            </a:r>
          </a:p>
          <a:p>
            <a:r>
              <a:rPr lang="es-EC" sz="1400" b="1" dirty="0" smtClean="0">
                <a:solidFill>
                  <a:schemeClr val="bg1"/>
                </a:solidFill>
                <a:latin typeface="Montserrat Medium" panose="00000600000000000000" pitchFamily="50" charset="0"/>
                <a:cs typeface="Adobe Devanagari" panose="02040503050201020203" pitchFamily="18" charset="0"/>
              </a:rPr>
              <a:t>18 DE FEBRERO DEL 2019</a:t>
            </a:r>
            <a:endParaRPr lang="es-EC" sz="14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4419119" y="388195"/>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                                HOSPITAL MÓVIL NO. 2 </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1" name="Marcador de contenido 3"/>
          <p:cNvSpPr txBox="1">
            <a:spLocks/>
          </p:cNvSpPr>
          <p:nvPr/>
        </p:nvSpPr>
        <p:spPr bwMode="auto">
          <a:xfrm>
            <a:off x="449262" y="1798820"/>
            <a:ext cx="10572283" cy="34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83" tIns="36891" rIns="73783" bIns="36891"/>
          <a:lstStyle>
            <a:lvl1pPr defTabSz="368300">
              <a:defRPr sz="2400">
                <a:solidFill>
                  <a:schemeClr val="tx1"/>
                </a:solidFill>
                <a:latin typeface="Calibri" pitchFamily="34" charset="0"/>
                <a:ea typeface="MS PGothic" pitchFamily="34" charset="-128"/>
              </a:defRPr>
            </a:lvl1pPr>
            <a:lvl2pPr marL="742950" indent="-285750" defTabSz="368300">
              <a:defRPr sz="2400">
                <a:solidFill>
                  <a:schemeClr val="tx1"/>
                </a:solidFill>
                <a:latin typeface="Calibri" pitchFamily="34" charset="0"/>
                <a:ea typeface="MS PGothic" pitchFamily="34" charset="-128"/>
              </a:defRPr>
            </a:lvl2pPr>
            <a:lvl3pPr marL="1143000" indent="-228600" defTabSz="368300">
              <a:defRPr sz="2400">
                <a:solidFill>
                  <a:schemeClr val="tx1"/>
                </a:solidFill>
                <a:latin typeface="Calibri" pitchFamily="34" charset="0"/>
                <a:ea typeface="MS PGothic" pitchFamily="34" charset="-128"/>
              </a:defRPr>
            </a:lvl3pPr>
            <a:lvl4pPr marL="1600200" indent="-228600" defTabSz="368300">
              <a:defRPr sz="2400">
                <a:solidFill>
                  <a:schemeClr val="tx1"/>
                </a:solidFill>
                <a:latin typeface="Calibri" pitchFamily="34" charset="0"/>
                <a:ea typeface="MS PGothic" pitchFamily="34" charset="-128"/>
              </a:defRPr>
            </a:lvl4pPr>
            <a:lvl5pPr marL="2057400" indent="-228600" defTabSz="368300">
              <a:defRPr sz="2400">
                <a:solidFill>
                  <a:schemeClr val="tx1"/>
                </a:solidFill>
                <a:latin typeface="Calibri" pitchFamily="34" charset="0"/>
                <a:ea typeface="MS PGothic" pitchFamily="34" charset="-128"/>
              </a:defRPr>
            </a:lvl5pPr>
            <a:lvl6pPr marL="2514600" indent="-228600" defTabSz="3683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3683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3683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3683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s-EC" sz="1000" dirty="0" smtClean="0"/>
          </a:p>
          <a:p>
            <a:r>
              <a:rPr lang="es-EC" sz="1400" b="1" dirty="0" smtClean="0"/>
              <a:t>Mediante </a:t>
            </a:r>
            <a:r>
              <a:rPr lang="es-EC" sz="1400" b="1" dirty="0"/>
              <a:t>Resolución Administrativa No. Mediante Memorando Nro. MSP-VAIS-2019-0187-M del 18 de Febrero de 2019, el Dr. Itamar Rodríguez Bermúdez VICEMINISTRO DE ATENCIÓN INTEGRAL EN SALUD del MSP </a:t>
            </a:r>
            <a:r>
              <a:rPr lang="es-EC" sz="1400" b="1" i="1" dirty="0"/>
              <a:t> “…dispone la movilización del Hospital Móvil 2 al cantón Alausí como apoyo contingente al Hospital Básico con fecha de cumplimiento improrrogable de </a:t>
            </a:r>
            <a:r>
              <a:rPr lang="es-EC" sz="1400" b="1" dirty="0"/>
              <a:t>6 de marzo</a:t>
            </a:r>
            <a:r>
              <a:rPr lang="es-EC" sz="1400" b="1" i="1" dirty="0"/>
              <a:t> del presente”.</a:t>
            </a:r>
            <a:endParaRPr lang="es-EC" sz="1400" b="1" dirty="0"/>
          </a:p>
          <a:p>
            <a:r>
              <a:rPr lang="es-EC" sz="1400" b="1" i="1" dirty="0"/>
              <a:t> </a:t>
            </a:r>
            <a:r>
              <a:rPr lang="es-EC" sz="1400" b="1" dirty="0"/>
              <a:t>Cartera de Servicios: Traumatología y ortopedia, Ginecología, Cirugía General, Cirugía vascular, Cardiología, Pediatría, Medicina Interna, Neurocirugía (en contingencia Hospital Eugenio Espejo), Servicios de apoyo: Imagen, laboratorio y farmacia.   </a:t>
            </a:r>
          </a:p>
          <a:p>
            <a:endParaRPr lang="es-EC" sz="1000" dirty="0"/>
          </a:p>
          <a:p>
            <a:pPr algn="ctr"/>
            <a:r>
              <a:rPr lang="es-EC" sz="1400" b="1" dirty="0"/>
              <a:t>REPLIEGE DEL HOSPITAL MÓVIL NO. 2 TERMINA LA CONTINGENCIA EN EL HOSPITAL ENRIQUE GARCÉS</a:t>
            </a:r>
          </a:p>
        </p:txBody>
      </p:sp>
      <p:pic>
        <p:nvPicPr>
          <p:cNvPr id="15" name="2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480" y="3808646"/>
            <a:ext cx="458699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3 Image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9791" y="3657600"/>
            <a:ext cx="4408371" cy="25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334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63" y="1573967"/>
            <a:ext cx="4843496" cy="4617795"/>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6464" y="1573967"/>
            <a:ext cx="4653485" cy="4617795"/>
          </a:xfrm>
          <a:prstGeom prst="rect">
            <a:avLst/>
          </a:prstGeom>
        </p:spPr>
      </p:pic>
    </p:spTree>
    <p:extLst>
      <p:ext uri="{BB962C8B-B14F-4D97-AF65-F5344CB8AC3E}">
        <p14:creationId xmlns:p14="http://schemas.microsoft.com/office/powerpoint/2010/main" val="352342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793" y="1321638"/>
            <a:ext cx="4663203" cy="4464565"/>
          </a:xfrm>
          <a:prstGeom prst="rect">
            <a:avLst/>
          </a:prstGeom>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18" y="1321638"/>
            <a:ext cx="5111645" cy="4605292"/>
          </a:xfrm>
          <a:prstGeom prst="rect">
            <a:avLst/>
          </a:prstGeom>
        </p:spPr>
      </p:pic>
    </p:spTree>
    <p:extLst>
      <p:ext uri="{BB962C8B-B14F-4D97-AF65-F5344CB8AC3E}">
        <p14:creationId xmlns:p14="http://schemas.microsoft.com/office/powerpoint/2010/main" val="401211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cs typeface="Adobe Devanagari" panose="02040503050201020203" pitchFamily="18" charset="0"/>
              </a:rPr>
              <a:t>Apoyo en cantones aledaños</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23096"/>
            <a:ext cx="4560649" cy="1200329"/>
          </a:xfrm>
          <a:prstGeom prst="rect">
            <a:avLst/>
          </a:prstGeom>
          <a:noFill/>
        </p:spPr>
        <p:txBody>
          <a:bodyPr wrap="square">
            <a:spAutoFit/>
          </a:bodyPr>
          <a:lstStyle/>
          <a:p>
            <a:pPr marL="285750" indent="-285750">
              <a:buFont typeface="Arial" panose="020B0604020202020204" pitchFamily="34" charset="0"/>
              <a:buChar char="•"/>
            </a:pPr>
            <a:r>
              <a:rPr lang="es-EC" sz="1800" b="1" dirty="0" smtClean="0">
                <a:solidFill>
                  <a:srgbClr val="0D3C60"/>
                </a:solidFill>
                <a:latin typeface="Montserrat Medium" panose="00000600000000000000" pitchFamily="50" charset="0"/>
                <a:cs typeface="Adobe Devanagari" panose="02040503050201020203" pitchFamily="18" charset="0"/>
              </a:rPr>
              <a:t>Brindan Atención médica en los cantones </a:t>
            </a:r>
            <a:r>
              <a:rPr lang="es-EC" b="1" dirty="0" err="1" smtClean="0">
                <a:solidFill>
                  <a:srgbClr val="0D3C60"/>
                </a:solidFill>
                <a:latin typeface="Montserrat Medium" panose="00000600000000000000" pitchFamily="50" charset="0"/>
                <a:cs typeface="Adobe Devanagari" panose="02040503050201020203" pitchFamily="18" charset="0"/>
              </a:rPr>
              <a:t>C</a:t>
            </a:r>
            <a:r>
              <a:rPr lang="es-EC" sz="1800" b="1" dirty="0" err="1" smtClean="0">
                <a:solidFill>
                  <a:srgbClr val="0D3C60"/>
                </a:solidFill>
                <a:latin typeface="Montserrat Medium" panose="00000600000000000000" pitchFamily="50" charset="0"/>
                <a:cs typeface="Adobe Devanagari" panose="02040503050201020203" pitchFamily="18" charset="0"/>
              </a:rPr>
              <a:t>umandá</a:t>
            </a:r>
            <a:r>
              <a:rPr lang="es-EC" sz="1800" b="1" dirty="0" smtClean="0">
                <a:solidFill>
                  <a:srgbClr val="0D3C60"/>
                </a:solidFill>
                <a:latin typeface="Montserrat Medium" panose="00000600000000000000" pitchFamily="50" charset="0"/>
                <a:cs typeface="Adobe Devanagari" panose="02040503050201020203" pitchFamily="18" charset="0"/>
              </a:rPr>
              <a:t> y </a:t>
            </a:r>
            <a:r>
              <a:rPr lang="es-EC" sz="1800" b="1" dirty="0" err="1" smtClean="0">
                <a:solidFill>
                  <a:srgbClr val="0D3C60"/>
                </a:solidFill>
                <a:latin typeface="Montserrat Medium" panose="00000600000000000000" pitchFamily="50" charset="0"/>
                <a:cs typeface="Adobe Devanagari" panose="02040503050201020203" pitchFamily="18" charset="0"/>
              </a:rPr>
              <a:t>Pallatanga</a:t>
            </a:r>
            <a:r>
              <a:rPr lang="es-EC" b="1" dirty="0">
                <a:solidFill>
                  <a:srgbClr val="0D3C60"/>
                </a:solidFill>
                <a:latin typeface="Montserrat Medium" panose="00000600000000000000" pitchFamily="50" charset="0"/>
                <a:cs typeface="Adobe Devanagari" panose="02040503050201020203" pitchFamily="18" charset="0"/>
              </a:rPr>
              <a:t> </a:t>
            </a:r>
            <a:r>
              <a:rPr lang="es-EC" b="1" dirty="0" smtClean="0">
                <a:solidFill>
                  <a:srgbClr val="0D3C60"/>
                </a:solidFill>
                <a:latin typeface="Montserrat Medium" panose="00000600000000000000" pitchFamily="50" charset="0"/>
                <a:cs typeface="Adobe Devanagari" panose="02040503050201020203" pitchFamily="18" charset="0"/>
              </a:rPr>
              <a:t>– Provincia de Chimborazo.</a:t>
            </a:r>
            <a:r>
              <a:rPr lang="es-EC" sz="1800" b="1" dirty="0" smtClean="0">
                <a:solidFill>
                  <a:srgbClr val="0D3C60"/>
                </a:solidFill>
                <a:latin typeface="Montserrat Medium" panose="00000600000000000000" pitchFamily="50" charset="0"/>
                <a:cs typeface="Adobe Devanagari" panose="02040503050201020203" pitchFamily="18" charset="0"/>
              </a:rPr>
              <a:t> </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28178" y="3207099"/>
            <a:ext cx="5247965" cy="2246769"/>
          </a:xfrm>
          <a:prstGeom prst="rect">
            <a:avLst/>
          </a:prstGeom>
          <a:noFill/>
        </p:spPr>
        <p:txBody>
          <a:bodyPr wrap="square">
            <a:spAutoFit/>
          </a:bodyPr>
          <a:lstStyle/>
          <a:p>
            <a:pPr lvl="0"/>
            <a:r>
              <a:rPr lang="es-EC" sz="2000" dirty="0" smtClean="0"/>
              <a:t>En </a:t>
            </a:r>
            <a:r>
              <a:rPr lang="es-EC" sz="2000" dirty="0"/>
              <a:t>los diferentes servicios de consulta externa</a:t>
            </a:r>
            <a:r>
              <a:rPr lang="es-EC" sz="2000" dirty="0" smtClean="0"/>
              <a:t>, </a:t>
            </a:r>
            <a:r>
              <a:rPr lang="es-EC" sz="2000" dirty="0"/>
              <a:t>con la finalidad de captar </a:t>
            </a:r>
            <a:r>
              <a:rPr lang="es-EC" sz="2000" dirty="0" smtClean="0"/>
              <a:t>pacientes que requieren procedimientos  quirúrgicos, esta actividad ha permitido llegar a la población que no puede acceder fácilmente a una atención médica resolviendo casos como Colecistectomías laparoscópicas, hernias  inguinal y umbilical.</a:t>
            </a:r>
            <a:endParaRPr lang="es-EC" sz="1600" b="1" dirty="0">
              <a:solidFill>
                <a:srgbClr val="0D3C60"/>
              </a:solidFill>
              <a:latin typeface="Montserrat Medium" panose="00000600000000000000" pitchFamily="50" charset="0"/>
              <a:cs typeface="Adobe Devanagari" panose="02040503050201020203" pitchFamily="18" charset="0"/>
            </a:endParaRPr>
          </a:p>
        </p:txBody>
      </p:sp>
      <p:sp>
        <p:nvSpPr>
          <p:cNvPr id="11" name="CuadroTexto 10">
            <a:extLst>
              <a:ext uri="{FF2B5EF4-FFF2-40B4-BE49-F238E27FC236}">
                <a16:creationId xmlns="" xmlns:a16="http://schemas.microsoft.com/office/drawing/2014/main" id="{786CA3BE-1E71-4F5E-A1C9-19C8B42E0540}"/>
              </a:ext>
            </a:extLst>
          </p:cNvPr>
          <p:cNvSpPr txBox="1"/>
          <p:nvPr/>
        </p:nvSpPr>
        <p:spPr>
          <a:xfrm>
            <a:off x="5696464" y="2846770"/>
            <a:ext cx="3548653" cy="369332"/>
          </a:xfrm>
          <a:prstGeom prst="rect">
            <a:avLst/>
          </a:prstGeom>
          <a:noFill/>
        </p:spPr>
        <p:txBody>
          <a:bodyPr wrap="square">
            <a:spAutoFit/>
          </a:bodyPr>
          <a:lstStyle/>
          <a:p>
            <a:pPr marL="285750" indent="-285750">
              <a:buFont typeface="Arial" panose="020B0604020202020204" pitchFamily="34" charset="0"/>
              <a:buChar char="•"/>
            </a:pPr>
            <a:r>
              <a:rPr lang="es-EC" sz="1800" b="1" dirty="0">
                <a:solidFill>
                  <a:srgbClr val="0D3C60"/>
                </a:solidFill>
                <a:latin typeface="Montserrat Medium" panose="00000600000000000000" pitchFamily="50" charset="0"/>
                <a:cs typeface="Adobe Devanagari" panose="02040503050201020203" pitchFamily="18" charset="0"/>
              </a:rPr>
              <a:t>EJEMPLO 1</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9793" y="2569771"/>
            <a:ext cx="5011753" cy="2640313"/>
          </a:xfrm>
          <a:prstGeom prst="rect">
            <a:avLst/>
          </a:prstGeom>
        </p:spPr>
      </p:pic>
    </p:spTree>
    <p:extLst>
      <p:ext uri="{BB962C8B-B14F-4D97-AF65-F5344CB8AC3E}">
        <p14:creationId xmlns:p14="http://schemas.microsoft.com/office/powerpoint/2010/main" val="1033980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Uso permanente de prendas de protección.</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29322" y="2290110"/>
            <a:ext cx="4659506" cy="646331"/>
          </a:xfrm>
          <a:prstGeom prst="rect">
            <a:avLst/>
          </a:prstGeom>
        </p:spPr>
        <p:txBody>
          <a:bodyPr wrap="square">
            <a:spAutoFit/>
          </a:bodyPr>
          <a:lstStyle/>
          <a:p>
            <a:pPr marL="171450" indent="-171450" algn="just"/>
            <a:r>
              <a:rPr lang="es-EC" dirty="0" smtClean="0"/>
              <a:t>Permanente dotación y capacitación en el uso de prendas de protección. </a:t>
            </a:r>
            <a:endParaRPr lang="es-EC" dirty="0"/>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400" y="3028013"/>
            <a:ext cx="4764063" cy="3147935"/>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596" y="2290110"/>
            <a:ext cx="4003637" cy="3617700"/>
          </a:xfrm>
          <a:prstGeom prst="rect">
            <a:avLst/>
          </a:prstGeom>
        </p:spPr>
      </p:pic>
    </p:spTree>
    <p:extLst>
      <p:ext uri="{BB962C8B-B14F-4D97-AF65-F5344CB8AC3E}">
        <p14:creationId xmlns:p14="http://schemas.microsoft.com/office/powerpoint/2010/main" val="301718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Estrategia multimodal de lavado de manos.</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464" y="2034916"/>
            <a:ext cx="4609607" cy="4489554"/>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78" y="2034916"/>
            <a:ext cx="4828242" cy="4489554"/>
          </a:xfrm>
          <a:prstGeom prst="rect">
            <a:avLst/>
          </a:prstGeom>
        </p:spPr>
      </p:pic>
    </p:spTree>
    <p:extLst>
      <p:ext uri="{BB962C8B-B14F-4D97-AF65-F5344CB8AC3E}">
        <p14:creationId xmlns:p14="http://schemas.microsoft.com/office/powerpoint/2010/main" val="521469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Apoyo en la inoculación de la vacuna contra el </a:t>
            </a:r>
            <a:r>
              <a:rPr lang="es-EC" sz="2800" b="1" dirty="0" err="1" smtClean="0">
                <a:solidFill>
                  <a:schemeClr val="bg1"/>
                </a:solidFill>
                <a:latin typeface="Montserrat Medium" panose="00000600000000000000" pitchFamily="50" charset="0"/>
                <a:cs typeface="Adobe Devanagari" panose="02040503050201020203" pitchFamily="18" charset="0"/>
              </a:rPr>
              <a:t>Covid</a:t>
            </a:r>
            <a:r>
              <a:rPr lang="es-EC" sz="2800" b="1" dirty="0" smtClean="0">
                <a:solidFill>
                  <a:schemeClr val="bg1"/>
                </a:solidFill>
                <a:latin typeface="Montserrat Medium" panose="00000600000000000000" pitchFamily="50" charset="0"/>
                <a:cs typeface="Adobe Devanagari" panose="02040503050201020203" pitchFamily="18" charset="0"/>
              </a:rPr>
              <a:t> 19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498" y="2056877"/>
            <a:ext cx="5186596" cy="3864384"/>
          </a:xfrm>
          <a:prstGeom prst="rect">
            <a:avLst/>
          </a:prstGeom>
        </p:spPr>
      </p:pic>
      <p:sp>
        <p:nvSpPr>
          <p:cNvPr id="11" name="10 Rectángulo"/>
          <p:cNvSpPr/>
          <p:nvPr/>
        </p:nvSpPr>
        <p:spPr>
          <a:xfrm>
            <a:off x="529322" y="2290110"/>
            <a:ext cx="4659506" cy="3416320"/>
          </a:xfrm>
          <a:prstGeom prst="rect">
            <a:avLst/>
          </a:prstGeom>
        </p:spPr>
        <p:txBody>
          <a:bodyPr wrap="square">
            <a:spAutoFit/>
          </a:bodyPr>
          <a:lstStyle/>
          <a:p>
            <a:pPr marL="171450" indent="-171450" algn="just"/>
            <a:r>
              <a:rPr lang="es-EC" dirty="0" smtClean="0"/>
              <a:t>Médicos Internistas del HM2, brindan apoyo al en el proceso de Inoculación contra el </a:t>
            </a:r>
            <a:r>
              <a:rPr lang="es-EC" dirty="0" err="1" smtClean="0"/>
              <a:t>Covid</a:t>
            </a:r>
            <a:r>
              <a:rPr lang="es-EC" dirty="0" smtClean="0"/>
              <a:t>, en coordinación con el Distrito 06D02 Alausí- </a:t>
            </a:r>
            <a:r>
              <a:rPr lang="es-EC" dirty="0" err="1" smtClean="0"/>
              <a:t>Chunchi</a:t>
            </a:r>
            <a:r>
              <a:rPr lang="es-EC" dirty="0" smtClean="0"/>
              <a:t>, para atención a pacientes que presenten reacciones adversas.</a:t>
            </a:r>
          </a:p>
          <a:p>
            <a:pPr marL="171450" indent="-171450" algn="just"/>
            <a:endParaRPr lang="es-EC" dirty="0"/>
          </a:p>
          <a:p>
            <a:pPr marL="171450" indent="-171450" algn="just"/>
            <a:r>
              <a:rPr lang="es-EC" dirty="0" smtClean="0"/>
              <a:t>Adicional se apoya con equipos médicos (Monitor de signos vitales), medicamentos (coche de paro), lavabo portátil,  dispositivos médicos y  catres con la finalidad que la atención sea de calidad y calidez a los pacientes. </a:t>
            </a:r>
            <a:endParaRPr lang="es-EC" dirty="0"/>
          </a:p>
        </p:txBody>
      </p:sp>
    </p:spTree>
    <p:extLst>
      <p:ext uri="{BB962C8B-B14F-4D97-AF65-F5344CB8AC3E}">
        <p14:creationId xmlns:p14="http://schemas.microsoft.com/office/powerpoint/2010/main" val="109436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CAPACITACIONES PERMANENTES</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643" y="2158584"/>
            <a:ext cx="6795034" cy="3507698"/>
          </a:xfrm>
          <a:prstGeom prst="rect">
            <a:avLst/>
          </a:prstGeom>
        </p:spPr>
      </p:pic>
    </p:spTree>
    <p:extLst>
      <p:ext uri="{BB962C8B-B14F-4D97-AF65-F5344CB8AC3E}">
        <p14:creationId xmlns:p14="http://schemas.microsoft.com/office/powerpoint/2010/main" val="454517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CAPACITACIONES PERMANENTES</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581" y="2173214"/>
            <a:ext cx="6789766" cy="3734596"/>
          </a:xfrm>
          <a:prstGeom prst="rect">
            <a:avLst/>
          </a:prstGeom>
        </p:spPr>
      </p:pic>
    </p:spTree>
    <p:extLst>
      <p:ext uri="{BB962C8B-B14F-4D97-AF65-F5344CB8AC3E}">
        <p14:creationId xmlns:p14="http://schemas.microsoft.com/office/powerpoint/2010/main" val="2371328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TALENTO HUMANO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78" y="2323474"/>
            <a:ext cx="10194720" cy="3584335"/>
          </a:xfrm>
          <a:prstGeom prst="rect">
            <a:avLst/>
          </a:prstGeom>
        </p:spPr>
      </p:pic>
    </p:spTree>
    <p:extLst>
      <p:ext uri="{BB962C8B-B14F-4D97-AF65-F5344CB8AC3E}">
        <p14:creationId xmlns:p14="http://schemas.microsoft.com/office/powerpoint/2010/main" val="3956012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992489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754173" y="1319890"/>
            <a:ext cx="9559060"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latin typeface="Montserrat Medium" panose="00000600000000000000" pitchFamily="50" charset="0"/>
                <a:cs typeface="Adobe Devanagari" panose="02040503050201020203" pitchFamily="18" charset="0"/>
              </a:rPr>
              <a:t>Cuadros comparativo de Talento Humano.</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8" y="2464482"/>
            <a:ext cx="9924897" cy="374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155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1238" y="779489"/>
            <a:ext cx="12688887" cy="464695"/>
          </a:xfrm>
        </p:spPr>
        <p:txBody>
          <a:bodyPr/>
          <a:lstStyle/>
          <a:p>
            <a:r>
              <a:rPr lang="es-EC" sz="2000" b="1" dirty="0" smtClean="0"/>
              <a:t>EN MARZO DEL AÑO 2019, LLEGA EL HOSPITAL MÓVIL NO. 2 AL CANTÓN ALUASÍ- RECIBIMIENTO POR AUTORIDADES Y LA POBLACION ALAUSEÑA</a:t>
            </a:r>
            <a:r>
              <a:rPr lang="es-EC" sz="3200" dirty="0" smtClean="0"/>
              <a:t>.</a:t>
            </a:r>
            <a:br>
              <a:rPr lang="es-EC" sz="3200" dirty="0" smtClean="0"/>
            </a:br>
            <a:r>
              <a:rPr lang="es-EC" sz="3200" dirty="0" smtClean="0"/>
              <a:t> </a:t>
            </a:r>
            <a:r>
              <a:rPr lang="es-EC" sz="2000" b="1" dirty="0" smtClean="0"/>
              <a:t>EL HOSPITAL MÓVIL NO. 2 LLEVA 2 AÑOS DOS MESES BRINDANDO CONTINGENCIA AL HOSPITAL BÁSICO ALAUSI .</a:t>
            </a:r>
            <a:r>
              <a:rPr lang="es-EC" sz="2000" dirty="0" smtClean="0"/>
              <a:t> </a:t>
            </a:r>
            <a:endParaRPr lang="es-EC" sz="2000" dirty="0"/>
          </a:p>
        </p:txBody>
      </p:sp>
      <p:pic>
        <p:nvPicPr>
          <p:cNvPr id="4"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1154" y="1825625"/>
            <a:ext cx="7729054" cy="4005549"/>
          </a:xfrm>
        </p:spPr>
      </p:pic>
    </p:spTree>
    <p:extLst>
      <p:ext uri="{BB962C8B-B14F-4D97-AF65-F5344CB8AC3E}">
        <p14:creationId xmlns:p14="http://schemas.microsoft.com/office/powerpoint/2010/main" val="3091564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1" y="1294159"/>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Ley Humanitaria </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3785652"/>
          </a:xfrm>
          <a:prstGeom prst="rect">
            <a:avLst/>
          </a:prstGeom>
        </p:spPr>
        <p:txBody>
          <a:bodyPr wrap="square">
            <a:spAutoFit/>
          </a:bodyPr>
          <a:lstStyle/>
          <a:p>
            <a:pPr marL="285750" indent="-285750">
              <a:buFont typeface="Arial" pitchFamily="34" charset="0"/>
              <a:buChar char="•"/>
            </a:pPr>
            <a:r>
              <a:rPr lang="es-EC" sz="2000" dirty="0" smtClean="0"/>
              <a:t>Se inicio el proceso para otorgar nombramientos definitivos a los médicos,  profesionales</a:t>
            </a:r>
            <a:r>
              <a:rPr lang="es-EC" sz="2000" dirty="0"/>
              <a:t> </a:t>
            </a:r>
            <a:r>
              <a:rPr lang="es-EC" sz="2000" dirty="0" smtClean="0"/>
              <a:t>y trabajadores de la Salud.</a:t>
            </a:r>
          </a:p>
          <a:p>
            <a:r>
              <a:rPr lang="es-EC" sz="2000" dirty="0" smtClean="0"/>
              <a:t>Para </a:t>
            </a:r>
            <a:r>
              <a:rPr lang="es-EC" sz="2000" dirty="0"/>
              <a:t>el efecto se considerará a los médicos y aquellos profesionales y trabajadores de la salud, en ambos casos, en funciones relacionadas directamente con la atención médica a pacientes con diagnóstico de COVID19. El Ministerio de Trabajo en coordinación con el Ministerio de Salud Pública como Autoridad Sanitaria Nacional definirán las denominaciones y condiciones de puestos sujetos a </a:t>
            </a:r>
            <a:r>
              <a:rPr lang="es-EC" sz="2000" dirty="0" smtClean="0"/>
              <a:t>la normativa. </a:t>
            </a:r>
            <a:endParaRPr lang="es-EC" sz="2000" dirty="0"/>
          </a:p>
          <a:p>
            <a:pPr lvl="0"/>
            <a:endParaRPr lang="es-EC" sz="2000" dirty="0"/>
          </a:p>
          <a:p>
            <a:pPr lvl="0"/>
            <a:r>
              <a:rPr lang="es-EC" sz="2000" dirty="0" smtClean="0"/>
              <a:t>Con lo cual en la primera etapa del proceso de aplicación de la Ley Humanitaria existieron 17  médicos y profesionales de la salud,  beneficiados con el reconocimiento del nombramiento definitivo,  por el arduo trabajo desempeñado en la atención de pacientes durante la Emergencia Sanitaria por la Pandemia del </a:t>
            </a:r>
            <a:r>
              <a:rPr lang="es-EC" sz="2000" dirty="0" err="1" smtClean="0"/>
              <a:t>Covid</a:t>
            </a:r>
            <a:r>
              <a:rPr lang="es-EC" sz="2000" dirty="0" smtClean="0"/>
              <a:t>. 19  .</a:t>
            </a:r>
            <a:endParaRPr lang="es-EC" sz="2000" dirty="0"/>
          </a:p>
        </p:txBody>
      </p:sp>
    </p:spTree>
    <p:extLst>
      <p:ext uri="{BB962C8B-B14F-4D97-AF65-F5344CB8AC3E}">
        <p14:creationId xmlns:p14="http://schemas.microsoft.com/office/powerpoint/2010/main" val="1959785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1" y="1294159"/>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NUDOS CRÍTICOS </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4247317"/>
          </a:xfrm>
          <a:prstGeom prst="rect">
            <a:avLst/>
          </a:prstGeom>
        </p:spPr>
        <p:txBody>
          <a:bodyPr wrap="square">
            <a:spAutoFit/>
          </a:bodyPr>
          <a:lstStyle/>
          <a:p>
            <a:pPr marL="285750" lvl="0" indent="-285750">
              <a:buFont typeface="Arial" pitchFamily="34" charset="0"/>
              <a:buChar char="•"/>
            </a:pPr>
            <a:r>
              <a:rPr lang="es-EC" dirty="0"/>
              <a:t>Limitación de espacio para el despliegue total del Hospital Móvil No. 2, en la actualidad se encuentra desplegado en un 40% de su capacidad máxima, lo cual ha ocasionado que los bienes se encuentren subutilizados y permanezcan guardados en la bodega ya que no se ha logrado cumplir con el Convenio Tripartito entre el GAD Municipal de Alausí, Sindicato de Choferes y la Coordinación Zonal 3, mediante el cual se dotaba de un espacio adecuado en el Coliseo “Los Andes” con sus respectivas instalaciones para los servicios básicos que permita el funcionamiento del Hospital Móvil No 2 de manera integral, desocupando las áreas instaladas en el Hospital Básico Alausí, el mismo que se encuentra con alta vulnerabilidad y de riesgo para los usuarios internos y externos.</a:t>
            </a:r>
          </a:p>
          <a:p>
            <a:pPr marL="285750" lvl="0" indent="-285750">
              <a:buFont typeface="Arial" pitchFamily="34" charset="0"/>
              <a:buChar char="•"/>
            </a:pPr>
            <a:r>
              <a:rPr lang="es-EC" dirty="0" smtClean="0"/>
              <a:t>No </a:t>
            </a:r>
            <a:r>
              <a:rPr lang="es-EC" dirty="0"/>
              <a:t>existe integración del Hospital Básico Alausí y el Hospital Móvil No. 2, en cumplimiento del plan de contingencia y compromisos establecidos en actas de reuniones, se sigue trabajando de manera independiente, duplicando prestaciones de servicios</a:t>
            </a:r>
            <a:r>
              <a:rPr lang="es-EC" dirty="0" smtClean="0"/>
              <a:t>.</a:t>
            </a:r>
          </a:p>
          <a:p>
            <a:pPr marL="285750" indent="-285750">
              <a:buFont typeface="Arial" pitchFamily="34" charset="0"/>
              <a:buChar char="•"/>
            </a:pPr>
            <a:r>
              <a:rPr lang="es-EC" dirty="0"/>
              <a:t>Negativa por parte del Ministerio de Trabajo para contratar reemplazos del talento humano desvinculado como son: analistas en contratación pública, talento humano, contador,  analista de sistemas y personal de mantenimiento. </a:t>
            </a:r>
          </a:p>
          <a:p>
            <a:pPr marL="285750" lvl="0" indent="-285750">
              <a:buFont typeface="Arial" pitchFamily="34" charset="0"/>
              <a:buChar char="•"/>
            </a:pPr>
            <a:endParaRPr lang="es-EC" dirty="0"/>
          </a:p>
        </p:txBody>
      </p:sp>
    </p:spTree>
    <p:extLst>
      <p:ext uri="{BB962C8B-B14F-4D97-AF65-F5344CB8AC3E}">
        <p14:creationId xmlns:p14="http://schemas.microsoft.com/office/powerpoint/2010/main" val="1436205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1048221"/>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NUDOS CRÍTICOS </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3693319"/>
          </a:xfrm>
          <a:prstGeom prst="rect">
            <a:avLst/>
          </a:prstGeom>
        </p:spPr>
        <p:txBody>
          <a:bodyPr wrap="square">
            <a:spAutoFit/>
          </a:bodyPr>
          <a:lstStyle/>
          <a:p>
            <a:pPr marL="285750" lvl="0" indent="-285750">
              <a:buFont typeface="Arial" pitchFamily="34" charset="0"/>
              <a:buChar char="•"/>
            </a:pPr>
            <a:r>
              <a:rPr lang="es-EC" dirty="0"/>
              <a:t>El volumen de producción del hospital no alcanza los estándares mínimos establecidos en la normativa especialmente en el número de cirugías, alcanzando un promedio de 2 cirugías,  según reporte mensuales del HM2; cuando la estándar es 4 cirugías por día como mínimo. Existe necesidad de revisar el estándar para este tipo de casos cuando el hospital móvil apoye en contingencias de cantones donde la población y demanda de pacientes quirúrgicos es baja.</a:t>
            </a:r>
          </a:p>
          <a:p>
            <a:pPr marL="285750" lvl="0" indent="-285750">
              <a:buFont typeface="Arial" pitchFamily="34" charset="0"/>
              <a:buChar char="•"/>
            </a:pPr>
            <a:r>
              <a:rPr lang="es-EC" dirty="0"/>
              <a:t>El no tener permiso de funcionamiento como Hospital Móvil No. 2, dificulta adquirir medicamentos especiales y psicotrópicos y de la misma manera la obtención de recetarios especiales, se ha estado solicitando el apoyo de Hospitales de Tercer nivel en el préstamo de los mismos para poder despachar la medicación. </a:t>
            </a:r>
          </a:p>
          <a:p>
            <a:pPr marL="285750" lvl="0" indent="-285750">
              <a:buFont typeface="Arial" pitchFamily="34" charset="0"/>
              <a:buChar char="•"/>
            </a:pPr>
            <a:r>
              <a:rPr lang="es-EC" dirty="0"/>
              <a:t>Los procesos de contratación pública durante la emergencia sanitaria se vieron afectados por los sobreprecios y la escases de insumos médicos por las importaciones de oferentes, procesos levantados, fueron declarados desiertos, </a:t>
            </a:r>
          </a:p>
          <a:p>
            <a:pPr marL="285750" lvl="0" indent="-285750">
              <a:buFont typeface="Arial" pitchFamily="34" charset="0"/>
              <a:buChar char="•"/>
            </a:pPr>
            <a:endParaRPr lang="es-EC" dirty="0"/>
          </a:p>
        </p:txBody>
      </p:sp>
    </p:spTree>
    <p:extLst>
      <p:ext uri="{BB962C8B-B14F-4D97-AF65-F5344CB8AC3E}">
        <p14:creationId xmlns:p14="http://schemas.microsoft.com/office/powerpoint/2010/main" val="2279757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68109" y="1321637"/>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NUDOS CRÍTICOS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2031325"/>
          </a:xfrm>
          <a:prstGeom prst="rect">
            <a:avLst/>
          </a:prstGeom>
        </p:spPr>
        <p:txBody>
          <a:bodyPr wrap="square">
            <a:spAutoFit/>
          </a:bodyPr>
          <a:lstStyle/>
          <a:p>
            <a:pPr marL="285750" lvl="0" indent="-285750">
              <a:buFont typeface="Arial" pitchFamily="34" charset="0"/>
              <a:buChar char="•"/>
            </a:pPr>
            <a:r>
              <a:rPr lang="es-EC" dirty="0"/>
              <a:t>Por la pandemia del COVID 19, las atenciones de consulta externa y quirófano disminuyeron notablemente. </a:t>
            </a:r>
            <a:endParaRPr lang="es-EC" dirty="0" smtClean="0"/>
          </a:p>
          <a:p>
            <a:pPr marL="285750" lvl="0" indent="-285750">
              <a:buFont typeface="Arial" pitchFamily="34" charset="0"/>
              <a:buChar char="•"/>
            </a:pPr>
            <a:r>
              <a:rPr lang="es-EC" dirty="0" smtClean="0"/>
              <a:t>La </a:t>
            </a:r>
            <a:r>
              <a:rPr lang="es-EC" dirty="0"/>
              <a:t>situación de la pandemia obligo a que el personal vulnerable se acoja al </a:t>
            </a:r>
            <a:r>
              <a:rPr lang="es-EC" dirty="0" smtClean="0"/>
              <a:t>Teletrabajo.  </a:t>
            </a:r>
            <a:r>
              <a:rPr lang="es-EC" dirty="0"/>
              <a:t>Desabastecimiento de proveedores que quieran participar en procesos de subasta de dispositivos médicos, aducen que no les conviene trabajar con el Estado, por falta de pago. </a:t>
            </a:r>
          </a:p>
          <a:p>
            <a:r>
              <a:rPr lang="es-EC" dirty="0"/>
              <a:t> </a:t>
            </a:r>
          </a:p>
          <a:p>
            <a:pPr lvl="0"/>
            <a:endParaRPr lang="es-EC" dirty="0"/>
          </a:p>
        </p:txBody>
      </p:sp>
    </p:spTree>
    <p:extLst>
      <p:ext uri="{BB962C8B-B14F-4D97-AF65-F5344CB8AC3E}">
        <p14:creationId xmlns:p14="http://schemas.microsoft.com/office/powerpoint/2010/main" val="1412741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739185" y="1189526"/>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CONCLUSIONES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2862322"/>
          </a:xfrm>
          <a:prstGeom prst="rect">
            <a:avLst/>
          </a:prstGeom>
        </p:spPr>
        <p:txBody>
          <a:bodyPr wrap="square">
            <a:spAutoFit/>
          </a:bodyPr>
          <a:lstStyle/>
          <a:p>
            <a:pPr lvl="0"/>
            <a:r>
              <a:rPr lang="es-EC" dirty="0"/>
              <a:t>Dentro del Acuerdo Ministerial 00000023, referente al Modelo de Gestión Organización del Servicio de Atención Salud Móvil, cita textualmente lo siguiente “En la modalidad de contingencia, la Dirección Nacional de Atención Pre-hospitalaria y Unidades Móviles analizará la producción del hospital móvil (mensualmente), con el fin de verificar que se cumplan con los estándares mínimos de producción”, en el marco de la contingencia, deberá cumplir con estándares mínimos de productividad, de acuerdo a lo establecido por la Dirección Nacional de </a:t>
            </a:r>
            <a:r>
              <a:rPr lang="es-EC" dirty="0" err="1"/>
              <a:t>Normatización</a:t>
            </a:r>
            <a:r>
              <a:rPr lang="es-EC" dirty="0"/>
              <a:t> del Ministerio de Salud Pública.</a:t>
            </a:r>
          </a:p>
          <a:p>
            <a:pPr lvl="0"/>
            <a:r>
              <a:rPr lang="es-EC" dirty="0"/>
              <a:t> 1.- Consulta externa: 20 minutos en pacientes de primera consulta.</a:t>
            </a:r>
          </a:p>
          <a:p>
            <a:pPr lvl="0"/>
            <a:r>
              <a:rPr lang="es-EC" dirty="0"/>
              <a:t> 2.- 15 minutos en pacientes subsecuentes</a:t>
            </a:r>
          </a:p>
          <a:p>
            <a:pPr lvl="0"/>
            <a:r>
              <a:rPr lang="es-EC" dirty="0"/>
              <a:t> 3.- Se deberán manejar, en promedio, entre 3 y 4 pacientes por hora por especialidad.</a:t>
            </a:r>
          </a:p>
          <a:p>
            <a:pPr lvl="0"/>
            <a:r>
              <a:rPr lang="es-EC" dirty="0"/>
              <a:t> 4.- Cirugías: 4 cirugías diarias como mínimo</a:t>
            </a:r>
            <a:r>
              <a:rPr lang="es-EC" dirty="0" smtClean="0"/>
              <a:t>.</a:t>
            </a:r>
            <a:endParaRPr lang="es-EC" dirty="0"/>
          </a:p>
        </p:txBody>
      </p:sp>
    </p:spTree>
    <p:extLst>
      <p:ext uri="{BB962C8B-B14F-4D97-AF65-F5344CB8AC3E}">
        <p14:creationId xmlns:p14="http://schemas.microsoft.com/office/powerpoint/2010/main" val="1098241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739185" y="1189526"/>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CONCLUSIONES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1477328"/>
          </a:xfrm>
          <a:prstGeom prst="rect">
            <a:avLst/>
          </a:prstGeom>
        </p:spPr>
        <p:txBody>
          <a:bodyPr wrap="square">
            <a:spAutoFit/>
          </a:bodyPr>
          <a:lstStyle/>
          <a:p>
            <a:r>
              <a:rPr lang="es-EC" dirty="0"/>
              <a:t>L</a:t>
            </a:r>
            <a:r>
              <a:rPr lang="es-EC" dirty="0" smtClean="0"/>
              <a:t>a </a:t>
            </a:r>
            <a:r>
              <a:rPr lang="es-EC" dirty="0"/>
              <a:t>producción </a:t>
            </a:r>
            <a:r>
              <a:rPr lang="es-EC" dirty="0" smtClean="0"/>
              <a:t>del Hospital Móvil </a:t>
            </a:r>
            <a:r>
              <a:rPr lang="es-EC" dirty="0"/>
              <a:t>es mínima (Centro Quirúrgico, Consulta Externa) y que no está relacionada a un servicio de salud de segundo nivel de atención (Emergencia). Al mes de  </a:t>
            </a:r>
            <a:r>
              <a:rPr lang="es-EC" dirty="0" smtClean="0"/>
              <a:t>Diciembre del 2020 </a:t>
            </a:r>
            <a:r>
              <a:rPr lang="es-EC" dirty="0"/>
              <a:t>el promedio de cirugías en Hospitales Móviles reportado es de </a:t>
            </a:r>
            <a:r>
              <a:rPr lang="es-EC" dirty="0" smtClean="0"/>
              <a:t>1.5  </a:t>
            </a:r>
            <a:r>
              <a:rPr lang="es-EC" dirty="0" err="1" smtClean="0"/>
              <a:t>círugías</a:t>
            </a:r>
            <a:r>
              <a:rPr lang="es-EC" dirty="0" smtClean="0"/>
              <a:t> es </a:t>
            </a:r>
            <a:r>
              <a:rPr lang="es-EC" dirty="0"/>
              <a:t>decir una cirugía cada dos días aproximadamente”. (Lo subrayado me pertenece). </a:t>
            </a:r>
          </a:p>
          <a:p>
            <a:pPr lvl="0"/>
            <a:endParaRPr lang="es-EC" dirty="0"/>
          </a:p>
        </p:txBody>
      </p:sp>
    </p:spTree>
    <p:extLst>
      <p:ext uri="{BB962C8B-B14F-4D97-AF65-F5344CB8AC3E}">
        <p14:creationId xmlns:p14="http://schemas.microsoft.com/office/powerpoint/2010/main" val="2749129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739185" y="1189526"/>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Conclusiones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3570208"/>
          </a:xfrm>
          <a:prstGeom prst="rect">
            <a:avLst/>
          </a:prstGeom>
        </p:spPr>
        <p:txBody>
          <a:bodyPr wrap="square">
            <a:spAutoFit/>
          </a:bodyPr>
          <a:lstStyle/>
          <a:p>
            <a:pPr marL="285750" indent="-285750" algn="just">
              <a:buFont typeface="Arial" pitchFamily="34" charset="0"/>
              <a:buChar char="•"/>
            </a:pPr>
            <a:r>
              <a:rPr lang="es-EC" dirty="0"/>
              <a:t>El Hospital Móvil No. 2, a través  de la contingencia que brinda al Hospital Básico Alausí a cumplido de manera eficiente y oportuna en la atención médica a los usuarios y pacientes del Cantón. </a:t>
            </a:r>
          </a:p>
          <a:p>
            <a:pPr marL="285750" indent="-285750" algn="just">
              <a:buFont typeface="Arial" pitchFamily="34" charset="0"/>
              <a:buChar char="•"/>
            </a:pPr>
            <a:r>
              <a:rPr lang="es-EC" dirty="0"/>
              <a:t>El Hospital Móvil No. 2 en coordinación con el Distrito de Salud 06D02 Alausí-</a:t>
            </a:r>
            <a:r>
              <a:rPr lang="es-EC" dirty="0" err="1"/>
              <a:t>Chunchi</a:t>
            </a:r>
            <a:r>
              <a:rPr lang="es-EC" dirty="0"/>
              <a:t>, a brindado el contingente y atención médica oportuna en los cantones: Alausí y  </a:t>
            </a:r>
            <a:r>
              <a:rPr lang="es-EC" dirty="0" err="1"/>
              <a:t>Chunchi</a:t>
            </a:r>
            <a:r>
              <a:rPr lang="es-EC" dirty="0"/>
              <a:t>.</a:t>
            </a:r>
          </a:p>
          <a:p>
            <a:pPr marL="285750" indent="-285750" algn="just">
              <a:buFont typeface="Arial" pitchFamily="34" charset="0"/>
              <a:buChar char="•"/>
            </a:pPr>
            <a:r>
              <a:rPr lang="es-EC" dirty="0"/>
              <a:t>El Hospital Móvil No. 2 se  ha abastecido de dispositivos médicos y medicamentos, en base al cuadro epidemiológico del cantón Alausí para poder garantizar la atención adecuada en todas sus especialidades</a:t>
            </a:r>
            <a:r>
              <a:rPr lang="es-EC" sz="2800" dirty="0" smtClean="0"/>
              <a:t>.</a:t>
            </a:r>
          </a:p>
          <a:p>
            <a:pPr marL="285750" indent="-285750" algn="just">
              <a:buFont typeface="Arial" pitchFamily="34" charset="0"/>
              <a:buChar char="•"/>
            </a:pPr>
            <a:r>
              <a:rPr lang="es-EC" dirty="0"/>
              <a:t>Contar con el permiso de funcionamiento para Hospitales Móviles, ya que en la actualidad en el </a:t>
            </a:r>
            <a:r>
              <a:rPr lang="es-EC" dirty="0" err="1"/>
              <a:t>Acess</a:t>
            </a:r>
            <a:r>
              <a:rPr lang="es-EC" dirty="0"/>
              <a:t> Agencia de Aseguramiento de la calidad de los Servicios de Salud y Medicina </a:t>
            </a:r>
            <a:r>
              <a:rPr lang="es-EC" dirty="0" err="1"/>
              <a:t>prepagada</a:t>
            </a:r>
            <a:r>
              <a:rPr lang="es-EC" dirty="0"/>
              <a:t>, no se cuenta con la ficha técnica para hospitales móviles. </a:t>
            </a:r>
          </a:p>
          <a:p>
            <a:pPr marL="285750" indent="-285750" algn="just">
              <a:buFont typeface="Arial" pitchFamily="34" charset="0"/>
              <a:buChar char="•"/>
            </a:pPr>
            <a:endParaRPr lang="es-EC" dirty="0"/>
          </a:p>
          <a:p>
            <a:pPr lvl="0"/>
            <a:endParaRPr lang="es-EC" dirty="0"/>
          </a:p>
        </p:txBody>
      </p:sp>
    </p:spTree>
    <p:extLst>
      <p:ext uri="{BB962C8B-B14F-4D97-AF65-F5344CB8AC3E}">
        <p14:creationId xmlns:p14="http://schemas.microsoft.com/office/powerpoint/2010/main" val="2875869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739185" y="1189526"/>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Recomendaciones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2" name="1 Rectángulo"/>
          <p:cNvSpPr/>
          <p:nvPr/>
        </p:nvSpPr>
        <p:spPr>
          <a:xfrm>
            <a:off x="568109" y="2166502"/>
            <a:ext cx="10256710" cy="2862322"/>
          </a:xfrm>
          <a:prstGeom prst="rect">
            <a:avLst/>
          </a:prstGeom>
        </p:spPr>
        <p:txBody>
          <a:bodyPr wrap="square">
            <a:spAutoFit/>
          </a:bodyPr>
          <a:lstStyle/>
          <a:p>
            <a:pPr marL="285750" indent="-285750" algn="just">
              <a:buFont typeface="Arial" pitchFamily="34" charset="0"/>
              <a:buChar char="•"/>
            </a:pPr>
            <a:r>
              <a:rPr lang="es-EC" dirty="0" smtClean="0"/>
              <a:t>Apoyar a través del la Dirección Nacional de Hospital al Hospital Móvil No. 2 para contar </a:t>
            </a:r>
            <a:r>
              <a:rPr lang="es-EC" dirty="0"/>
              <a:t>con el permiso de funcionamiento para Hospitales Móviles, </a:t>
            </a:r>
            <a:r>
              <a:rPr lang="es-EC" dirty="0" smtClean="0"/>
              <a:t>concluir  con el levantamientos de la ficha técnica con el </a:t>
            </a:r>
            <a:r>
              <a:rPr lang="es-EC" dirty="0" err="1" smtClean="0"/>
              <a:t>Acess</a:t>
            </a:r>
            <a:r>
              <a:rPr lang="es-EC" dirty="0" smtClean="0"/>
              <a:t> </a:t>
            </a:r>
            <a:r>
              <a:rPr lang="es-EC" dirty="0"/>
              <a:t>Agencia de Aseguramiento de la calidad de los Servicios de Salud y Medicina </a:t>
            </a:r>
            <a:r>
              <a:rPr lang="es-EC" dirty="0" err="1" smtClean="0"/>
              <a:t>prepagada</a:t>
            </a:r>
            <a:r>
              <a:rPr lang="es-EC" dirty="0" smtClean="0"/>
              <a:t>.</a:t>
            </a:r>
          </a:p>
          <a:p>
            <a:pPr marL="285750" indent="-285750" algn="just">
              <a:buFont typeface="Arial" pitchFamily="34" charset="0"/>
              <a:buChar char="•"/>
            </a:pPr>
            <a:endParaRPr lang="es-EC" dirty="0"/>
          </a:p>
          <a:p>
            <a:pPr marL="285750" indent="-285750" algn="just">
              <a:buFont typeface="Arial" pitchFamily="34" charset="0"/>
              <a:buChar char="•"/>
            </a:pPr>
            <a:r>
              <a:rPr lang="es-EC" dirty="0"/>
              <a:t>Mantener al personal que labora en el Hospital Móvil No. 2 ya que a la presente fecha se cuenta con el personal mínimo requerido para su funcionamiento, dotándoles de un nombramiento provisional </a:t>
            </a:r>
            <a:r>
              <a:rPr lang="es-EC" dirty="0" smtClean="0"/>
              <a:t>al personal administrativo </a:t>
            </a:r>
            <a:r>
              <a:rPr lang="es-EC" dirty="0"/>
              <a:t>y al área médica</a:t>
            </a:r>
            <a:r>
              <a:rPr lang="es-EC" dirty="0" smtClean="0"/>
              <a:t>.</a:t>
            </a:r>
          </a:p>
          <a:p>
            <a:pPr algn="just"/>
            <a:endParaRPr lang="es-EC" dirty="0"/>
          </a:p>
          <a:p>
            <a:pPr marL="285750" indent="-285750" algn="just">
              <a:buFont typeface="Arial" pitchFamily="34" charset="0"/>
              <a:buChar char="•"/>
            </a:pPr>
            <a:endParaRPr lang="es-EC" dirty="0"/>
          </a:p>
          <a:p>
            <a:pPr lvl="0"/>
            <a:endParaRPr lang="es-EC" dirty="0"/>
          </a:p>
        </p:txBody>
      </p:sp>
    </p:spTree>
    <p:extLst>
      <p:ext uri="{BB962C8B-B14F-4D97-AF65-F5344CB8AC3E}">
        <p14:creationId xmlns:p14="http://schemas.microsoft.com/office/powerpoint/2010/main" val="1731171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2407920" y="4010135"/>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2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2308633" y="4407680"/>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2800" b="1" dirty="0" smtClean="0">
                <a:solidFill>
                  <a:schemeClr val="bg2">
                    <a:lumMod val="50000"/>
                  </a:schemeClr>
                </a:solidFill>
                <a:latin typeface="Dolce Vita Heavy" panose="02000800000000000000" pitchFamily="2" charset="0"/>
                <a:cs typeface="Adobe Devanagari" panose="02040503050201020203" pitchFamily="18" charset="0"/>
              </a:rPr>
              <a:t>HOSPITAL MÓVIL NO. 2 </a:t>
            </a:r>
            <a:endParaRPr lang="es-EC" sz="2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7" name="Título 1">
            <a:extLst>
              <a:ext uri="{FF2B5EF4-FFF2-40B4-BE49-F238E27FC236}">
                <a16:creationId xmlns="" xmlns:a16="http://schemas.microsoft.com/office/drawing/2014/main" id="{79FDA5F9-C8B5-478B-A8DA-97F619E8CF77}"/>
              </a:ext>
            </a:extLst>
          </p:cNvPr>
          <p:cNvSpPr txBox="1">
            <a:spLocks/>
          </p:cNvSpPr>
          <p:nvPr/>
        </p:nvSpPr>
        <p:spPr bwMode="auto">
          <a:xfrm>
            <a:off x="3964684" y="2239062"/>
            <a:ext cx="3594355" cy="2289629"/>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6000" b="1" dirty="0">
                <a:solidFill>
                  <a:srgbClr val="0D3C60"/>
                </a:solidFill>
                <a:latin typeface="HelveticaNeue" panose="00000400000000000000" pitchFamily="2" charset="0"/>
                <a:cs typeface="Adobe Devanagari" panose="02040503050201020203" pitchFamily="18" charset="0"/>
              </a:rPr>
              <a:t>Gracias</a:t>
            </a:r>
          </a:p>
        </p:txBody>
      </p:sp>
      <p:pic>
        <p:nvPicPr>
          <p:cNvPr id="19" name="Gráfico 18">
            <a:extLst>
              <a:ext uri="{FF2B5EF4-FFF2-40B4-BE49-F238E27FC236}">
                <a16:creationId xmlns="" xmlns:a16="http://schemas.microsoft.com/office/drawing/2014/main" id="{749CFBBB-0511-4C21-932C-BF0A16C9873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818606" y="1552563"/>
            <a:ext cx="3594593" cy="3918106"/>
          </a:xfrm>
          <a:prstGeom prst="rect">
            <a:avLst/>
          </a:prstGeom>
        </p:spPr>
      </p:pic>
      <p:pic>
        <p:nvPicPr>
          <p:cNvPr id="20" name="Imagen 19">
            <a:extLst>
              <a:ext uri="{FF2B5EF4-FFF2-40B4-BE49-F238E27FC236}">
                <a16:creationId xmlns="" xmlns:a16="http://schemas.microsoft.com/office/drawing/2014/main" id="{E825DEB3-DC0A-4962-876D-D4480D5C8F48}"/>
              </a:ext>
            </a:extLst>
          </p:cNvPr>
          <p:cNvPicPr>
            <a:picLocks noChangeAspect="1"/>
          </p:cNvPicPr>
          <p:nvPr/>
        </p:nvPicPr>
        <p:blipFill rotWithShape="1">
          <a:blip r:embed="rId5"/>
          <a:srcRect l="55343" t="72973" r="21751" b="20180"/>
          <a:stretch/>
        </p:blipFill>
        <p:spPr>
          <a:xfrm>
            <a:off x="6499856" y="5907810"/>
            <a:ext cx="4521690" cy="847764"/>
          </a:xfrm>
          <a:prstGeom prst="rect">
            <a:avLst/>
          </a:prstGeom>
        </p:spPr>
      </p:pic>
    </p:spTree>
    <p:extLst>
      <p:ext uri="{BB962C8B-B14F-4D97-AF65-F5344CB8AC3E}">
        <p14:creationId xmlns:p14="http://schemas.microsoft.com/office/powerpoint/2010/main" val="4194428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000" b="1" dirty="0" smtClean="0"/>
              <a:t>CARTERA DE SERVICIOS DEL HOSPITAL MÓVIL NO. 2</a:t>
            </a:r>
            <a:endParaRPr lang="es-EC" sz="4000" b="1" dirty="0"/>
          </a:p>
        </p:txBody>
      </p:sp>
      <p:graphicFrame>
        <p:nvGraphicFramePr>
          <p:cNvPr id="5" name="4 Tabla"/>
          <p:cNvGraphicFramePr>
            <a:graphicFrameLocks noGrp="1"/>
          </p:cNvGraphicFramePr>
          <p:nvPr>
            <p:extLst>
              <p:ext uri="{D42A27DB-BD31-4B8C-83A1-F6EECF244321}">
                <p14:modId xmlns:p14="http://schemas.microsoft.com/office/powerpoint/2010/main" val="1424877189"/>
              </p:ext>
            </p:extLst>
          </p:nvPr>
        </p:nvGraphicFramePr>
        <p:xfrm>
          <a:off x="899408" y="1349376"/>
          <a:ext cx="12996473" cy="4576838"/>
        </p:xfrm>
        <a:graphic>
          <a:graphicData uri="http://schemas.openxmlformats.org/drawingml/2006/table">
            <a:tbl>
              <a:tblPr>
                <a:tableStyleId>{5C22544A-7EE6-4342-B048-85BDC9FD1C3A}</a:tableStyleId>
              </a:tblPr>
              <a:tblGrid>
                <a:gridCol w="1856639"/>
                <a:gridCol w="1856639"/>
                <a:gridCol w="1856639"/>
                <a:gridCol w="1856639"/>
                <a:gridCol w="1856639"/>
                <a:gridCol w="1856639"/>
                <a:gridCol w="1856639"/>
              </a:tblGrid>
              <a:tr h="348107">
                <a:tc gridSpan="7">
                  <a:txBody>
                    <a:bodyPr/>
                    <a:lstStyle/>
                    <a:p>
                      <a:pPr algn="ctr" fontAlgn="ctr"/>
                      <a:r>
                        <a:rPr lang="es-EC" sz="1600" u="none" strike="noStrike" dirty="0">
                          <a:effectLst/>
                        </a:rPr>
                        <a:t>CARTERA DE SERVICIOS HOSPITAL MÓVIL NRO. 2</a:t>
                      </a:r>
                      <a:endParaRPr lang="es-EC" sz="1600" b="1" i="0" u="none" strike="noStrike" dirty="0">
                        <a:solidFill>
                          <a:srgbClr val="000000"/>
                        </a:solidFill>
                        <a:effectLst/>
                        <a:latin typeface="Arial Narrow"/>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20958">
                <a:tc>
                  <a:txBody>
                    <a:bodyPr/>
                    <a:lstStyle/>
                    <a:p>
                      <a:pPr algn="ctr" fontAlgn="ctr"/>
                      <a:r>
                        <a:rPr lang="es-EC" sz="600" u="none" strike="noStrike" dirty="0">
                          <a:effectLst/>
                        </a:rPr>
                        <a:t> </a:t>
                      </a:r>
                      <a:endParaRPr lang="es-EC" sz="600" b="1" i="0" u="none" strike="noStrike" dirty="0">
                        <a:solidFill>
                          <a:srgbClr val="000000"/>
                        </a:solidFill>
                        <a:effectLst/>
                        <a:latin typeface="Arial Narrow"/>
                      </a:endParaRPr>
                    </a:p>
                  </a:txBody>
                  <a:tcPr marL="9525" marR="9525" marT="9525" marB="0" anchor="ctr"/>
                </a:tc>
                <a:tc>
                  <a:txBody>
                    <a:bodyPr/>
                    <a:lstStyle/>
                    <a:p>
                      <a:pPr algn="ctr" fontAlgn="ctr"/>
                      <a:r>
                        <a:rPr lang="es-EC" sz="1600" u="none" strike="noStrike">
                          <a:effectLst/>
                        </a:rPr>
                        <a:t>Proceso de atención</a:t>
                      </a:r>
                      <a:endParaRPr lang="es-EC" sz="1600" b="1" i="0" u="none" strike="noStrike">
                        <a:solidFill>
                          <a:srgbClr val="000000"/>
                        </a:solidFill>
                        <a:effectLst/>
                        <a:latin typeface="Arial Narrow"/>
                      </a:endParaRPr>
                    </a:p>
                  </a:txBody>
                  <a:tcPr marL="9525" marR="9525" marT="9525" marB="0" anchor="ctr"/>
                </a:tc>
                <a:tc>
                  <a:txBody>
                    <a:bodyPr/>
                    <a:lstStyle/>
                    <a:p>
                      <a:pPr algn="ctr" fontAlgn="ctr"/>
                      <a:r>
                        <a:rPr lang="es-EC" sz="1600" u="none" strike="noStrike" dirty="0">
                          <a:effectLst/>
                        </a:rPr>
                        <a:t>Línea de producción/ número  de profesionales</a:t>
                      </a:r>
                      <a:endParaRPr lang="es-EC" sz="1600" b="1" i="0" u="none" strike="noStrike" dirty="0">
                        <a:solidFill>
                          <a:srgbClr val="000000"/>
                        </a:solidFill>
                        <a:effectLst/>
                        <a:latin typeface="Arial Narrow"/>
                      </a:endParaRPr>
                    </a:p>
                  </a:txBody>
                  <a:tcPr marL="9525" marR="9525" marT="9525" marB="0" anchor="ctr"/>
                </a:tc>
                <a:tc>
                  <a:txBody>
                    <a:bodyPr/>
                    <a:lstStyle/>
                    <a:p>
                      <a:pPr algn="ctr" fontAlgn="ctr"/>
                      <a:r>
                        <a:rPr lang="es-EC" sz="1600" u="none" strike="noStrike" dirty="0">
                          <a:effectLst/>
                        </a:rPr>
                        <a:t>Nº servidores</a:t>
                      </a:r>
                      <a:endParaRPr lang="es-EC" sz="1600" b="1" i="0" u="none" strike="noStrike" dirty="0">
                        <a:solidFill>
                          <a:srgbClr val="000000"/>
                        </a:solidFill>
                        <a:effectLst/>
                        <a:latin typeface="Arial Narrow"/>
                      </a:endParaRPr>
                    </a:p>
                  </a:txBody>
                  <a:tcPr marL="9525" marR="9525" marT="9525" marB="0" anchor="ctr"/>
                </a:tc>
                <a:tc>
                  <a:txBody>
                    <a:bodyPr/>
                    <a:lstStyle/>
                    <a:p>
                      <a:pPr algn="ctr" fontAlgn="ctr"/>
                      <a:r>
                        <a:rPr lang="es-EC" sz="1600" u="none" strike="noStrike" dirty="0">
                          <a:effectLst/>
                        </a:rPr>
                        <a:t>Servicio / producto</a:t>
                      </a:r>
                      <a:endParaRPr lang="es-EC" sz="1600" b="1" i="0" u="none" strike="noStrike" dirty="0">
                        <a:solidFill>
                          <a:srgbClr val="000000"/>
                        </a:solidFill>
                        <a:effectLst/>
                        <a:latin typeface="Arial Narrow"/>
                      </a:endParaRPr>
                    </a:p>
                  </a:txBody>
                  <a:tcPr marL="9525" marR="9525" marT="9525" marB="0" anchor="ctr"/>
                </a:tc>
                <a:tc gridSpan="2">
                  <a:txBody>
                    <a:bodyPr/>
                    <a:lstStyle/>
                    <a:p>
                      <a:pPr algn="ctr" fontAlgn="ctr"/>
                      <a:r>
                        <a:rPr lang="es-EC" sz="1600" u="none" strike="noStrike">
                          <a:effectLst/>
                        </a:rPr>
                        <a:t>Horario</a:t>
                      </a:r>
                      <a:endParaRPr lang="es-EC" sz="1600" b="1" i="0" u="none" strike="noStrike">
                        <a:solidFill>
                          <a:srgbClr val="000000"/>
                        </a:solidFill>
                        <a:effectLst/>
                        <a:latin typeface="Arial Narrow"/>
                      </a:endParaRPr>
                    </a:p>
                  </a:txBody>
                  <a:tcPr marL="9525" marR="9525" marT="9525" marB="0" anchor="ctr"/>
                </a:tc>
                <a:tc hMerge="1">
                  <a:txBody>
                    <a:bodyPr/>
                    <a:lstStyle/>
                    <a:p>
                      <a:endParaRPr lang="es-EC"/>
                    </a:p>
                  </a:txBody>
                  <a:tcPr/>
                </a:tc>
              </a:tr>
              <a:tr h="469345">
                <a:tc rowSpan="7">
                  <a:txBody>
                    <a:bodyPr/>
                    <a:lstStyle/>
                    <a:p>
                      <a:pPr algn="ctr" fontAlgn="ctr"/>
                      <a:r>
                        <a:rPr lang="es-EC" sz="1800" u="none" strike="noStrike" dirty="0">
                          <a:effectLst/>
                        </a:rPr>
                        <a:t>CONSULTA EXTERNA</a:t>
                      </a:r>
                      <a:endParaRPr lang="es-EC" sz="1800" b="0" i="0" u="none" strike="noStrike" dirty="0">
                        <a:solidFill>
                          <a:srgbClr val="000000"/>
                        </a:solidFill>
                        <a:effectLst/>
                        <a:latin typeface="Arial Narrow"/>
                      </a:endParaRPr>
                    </a:p>
                  </a:txBody>
                  <a:tcPr marL="9525" marR="9525" marT="9525" marB="0" anchor="ctr"/>
                </a:tc>
                <a:tc rowSpan="7">
                  <a:txBody>
                    <a:bodyPr/>
                    <a:lstStyle/>
                    <a:p>
                      <a:pPr algn="ctr" fontAlgn="ctr"/>
                      <a:r>
                        <a:rPr lang="es-EC" sz="1400" u="none" strike="noStrike" dirty="0">
                          <a:effectLst/>
                        </a:rPr>
                        <a:t>Atención de especialidades médicas</a:t>
                      </a:r>
                      <a:endParaRPr lang="es-EC" sz="1400" b="0" i="0" u="none" strike="noStrike" dirty="0">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Traumatología y ortopedia</a:t>
                      </a:r>
                      <a:endParaRPr lang="es-EC" sz="1400" b="0" i="0" u="none" strike="noStrike" dirty="0">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2</a:t>
                      </a:r>
                      <a:endParaRPr lang="es-EC" sz="1400" b="0" i="0" u="none" strike="noStrike" dirty="0">
                        <a:solidFill>
                          <a:srgbClr val="000000"/>
                        </a:solidFill>
                        <a:effectLst/>
                        <a:latin typeface="Arial Narrow"/>
                      </a:endParaRPr>
                    </a:p>
                  </a:txBody>
                  <a:tcPr marL="9525" marR="9525" marT="9525" marB="0" anchor="ctr"/>
                </a:tc>
                <a:tc rowSpan="7">
                  <a:txBody>
                    <a:bodyPr/>
                    <a:lstStyle/>
                    <a:p>
                      <a:pPr algn="just" fontAlgn="ctr"/>
                      <a:r>
                        <a:rPr lang="es-EC" sz="1400" u="none" strike="noStrike" dirty="0">
                          <a:effectLst/>
                        </a:rPr>
                        <a:t>Consultas de especialidad</a:t>
                      </a:r>
                      <a:endParaRPr lang="es-EC" sz="1400" b="0" i="0" u="none" strike="noStrike" dirty="0">
                        <a:solidFill>
                          <a:srgbClr val="000000"/>
                        </a:solidFill>
                        <a:effectLst/>
                        <a:latin typeface="Arial Narrow"/>
                      </a:endParaRPr>
                    </a:p>
                  </a:txBody>
                  <a:tcPr marL="9525" marR="9525" marT="9525" marB="0" anchor="ctr"/>
                </a:tc>
                <a:tc rowSpan="7">
                  <a:txBody>
                    <a:bodyPr/>
                    <a:lstStyle/>
                    <a:p>
                      <a:pPr algn="ctr" fontAlgn="ctr"/>
                      <a:r>
                        <a:rPr lang="es-EC" sz="1400" u="none" strike="noStrike" dirty="0">
                          <a:effectLst/>
                        </a:rPr>
                        <a:t>12 horas de 07:00 a 19:00</a:t>
                      </a:r>
                      <a:endParaRPr lang="es-EC" sz="1400" b="0" i="0" u="none" strike="noStrike" dirty="0">
                        <a:solidFill>
                          <a:srgbClr val="000000"/>
                        </a:solidFill>
                        <a:effectLst/>
                        <a:latin typeface="Arial Narrow"/>
                      </a:endParaRPr>
                    </a:p>
                  </a:txBody>
                  <a:tcPr marL="9525" marR="9525" marT="9525" marB="0" anchor="ctr"/>
                </a:tc>
                <a:tc rowSpan="7">
                  <a:txBody>
                    <a:bodyPr/>
                    <a:lstStyle/>
                    <a:p>
                      <a:pPr algn="ctr" fontAlgn="ctr"/>
                      <a:r>
                        <a:rPr lang="es-EC" sz="1400" u="none" strike="noStrike" dirty="0">
                          <a:effectLst/>
                        </a:rPr>
                        <a:t>De lunes a domingo</a:t>
                      </a:r>
                      <a:endParaRPr lang="es-EC" sz="1400" b="0" i="0" u="none" strike="noStrike" dirty="0">
                        <a:solidFill>
                          <a:srgbClr val="000000"/>
                        </a:solidFill>
                        <a:effectLst/>
                        <a:latin typeface="Arial Narrow"/>
                      </a:endParaRPr>
                    </a:p>
                  </a:txBody>
                  <a:tcPr marL="9525" marR="9525" marT="9525" marB="0" anchor="ctr"/>
                </a:tc>
              </a:tr>
              <a:tr h="348107">
                <a:tc vMerge="1">
                  <a:txBody>
                    <a:bodyPr/>
                    <a:lstStyle/>
                    <a:p>
                      <a:endParaRPr lang="es-EC"/>
                    </a:p>
                  </a:txBody>
                  <a:tcPr/>
                </a:tc>
                <a:tc vMerge="1">
                  <a:txBody>
                    <a:bodyPr/>
                    <a:lstStyle/>
                    <a:p>
                      <a:endParaRPr lang="es-EC"/>
                    </a:p>
                  </a:txBody>
                  <a:tcPr/>
                </a:tc>
                <a:tc>
                  <a:txBody>
                    <a:bodyPr/>
                    <a:lstStyle/>
                    <a:p>
                      <a:pPr algn="ctr" fontAlgn="ctr"/>
                      <a:r>
                        <a:rPr lang="es-EC" sz="1400" u="none" strike="noStrike" dirty="0">
                          <a:effectLst/>
                        </a:rPr>
                        <a:t>Medicina interna</a:t>
                      </a:r>
                      <a:endParaRPr lang="es-EC" sz="1400" b="0" i="0" u="none" strike="noStrike" dirty="0">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2</a:t>
                      </a:r>
                      <a:endParaRPr lang="es-EC" sz="1400" b="0" i="0" u="none" strike="noStrike" dirty="0">
                        <a:solidFill>
                          <a:srgbClr val="000000"/>
                        </a:solidFill>
                        <a:effectLst/>
                        <a:latin typeface="Arial Narrow"/>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48107">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Cirugía general</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2</a:t>
                      </a:r>
                      <a:endParaRPr lang="es-EC" sz="1400" b="0" i="0" u="none" strike="noStrike" dirty="0">
                        <a:solidFill>
                          <a:srgbClr val="000000"/>
                        </a:solidFill>
                        <a:effectLst/>
                        <a:latin typeface="Arial Narrow"/>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48107">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Ginecología</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1</a:t>
                      </a:r>
                      <a:endParaRPr lang="es-EC" sz="1400" b="0" i="0" u="none" strike="noStrike" dirty="0">
                        <a:solidFill>
                          <a:srgbClr val="000000"/>
                        </a:solidFill>
                        <a:effectLst/>
                        <a:latin typeface="Arial Narrow"/>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48107">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Cardiología</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1</a:t>
                      </a:r>
                      <a:endParaRPr lang="es-EC" sz="1400" b="0" i="0" u="none" strike="noStrike" dirty="0">
                        <a:solidFill>
                          <a:srgbClr val="000000"/>
                        </a:solidFill>
                        <a:effectLst/>
                        <a:latin typeface="Arial Narrow"/>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48107">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Pediatría</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1</a:t>
                      </a:r>
                      <a:endParaRPr lang="es-EC" sz="1400" b="0" i="0" u="none" strike="noStrike" dirty="0">
                        <a:solidFill>
                          <a:srgbClr val="000000"/>
                        </a:solidFill>
                        <a:effectLst/>
                        <a:latin typeface="Arial Narrow"/>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48107">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Cirugía vascular</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1</a:t>
                      </a:r>
                      <a:endParaRPr lang="es-EC" sz="1400" b="0" i="0" u="none" strike="noStrike" dirty="0">
                        <a:solidFill>
                          <a:srgbClr val="000000"/>
                        </a:solidFill>
                        <a:effectLst/>
                        <a:latin typeface="Arial Narrow"/>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r>
              <a:tr h="929699">
                <a:tc>
                  <a:txBody>
                    <a:bodyPr/>
                    <a:lstStyle/>
                    <a:p>
                      <a:pPr algn="ctr" fontAlgn="ctr"/>
                      <a:r>
                        <a:rPr lang="es-EC" sz="1800" u="none" strike="noStrike" dirty="0">
                          <a:effectLst/>
                        </a:rPr>
                        <a:t>QUIRÓFANO</a:t>
                      </a:r>
                      <a:endParaRPr lang="es-EC" sz="1800" b="0" i="0" u="none" strike="noStrike" dirty="0">
                        <a:solidFill>
                          <a:srgbClr val="000000"/>
                        </a:solidFill>
                        <a:effectLst/>
                        <a:latin typeface="Arial Narrow"/>
                      </a:endParaRPr>
                    </a:p>
                  </a:txBody>
                  <a:tcPr marL="9525" marR="9525" marT="9525" marB="0" anchor="ctr"/>
                </a:tc>
                <a:tc>
                  <a:txBody>
                    <a:bodyPr/>
                    <a:lstStyle/>
                    <a:p>
                      <a:pPr algn="ctr" fontAlgn="ctr"/>
                      <a:r>
                        <a:rPr lang="es-EC" sz="1400" u="none" strike="noStrike">
                          <a:effectLst/>
                        </a:rPr>
                        <a:t>Intervención quirúrgica (centro quirúrgico</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400" u="none" strike="noStrike">
                          <a:effectLst/>
                        </a:rPr>
                        <a:t>Intervenciones quirúrgicas programadas y de emergencias</a:t>
                      </a:r>
                      <a:endParaRPr lang="es-EC" sz="1400" b="0" i="0" u="none" strike="noStrike">
                        <a:solidFill>
                          <a:srgbClr val="000000"/>
                        </a:solidFill>
                        <a:effectLst/>
                        <a:latin typeface="Arial Narrow"/>
                      </a:endParaRPr>
                    </a:p>
                  </a:txBody>
                  <a:tcPr marL="9525" marR="9525" marT="9525" marB="0" anchor="ctr"/>
                </a:tc>
                <a:tc>
                  <a:txBody>
                    <a:bodyPr/>
                    <a:lstStyle/>
                    <a:p>
                      <a:pPr algn="ctr" fontAlgn="ctr"/>
                      <a:r>
                        <a:rPr lang="es-EC" sz="1200" u="none" strike="noStrike" dirty="0" smtClean="0">
                          <a:effectLst/>
                        </a:rPr>
                        <a:t>2 ANESTESIOLOGOS</a:t>
                      </a:r>
                      <a:r>
                        <a:rPr lang="es-EC" sz="1200" u="none" strike="noStrike" dirty="0">
                          <a:effectLst/>
                        </a:rPr>
                        <a:t> </a:t>
                      </a:r>
                      <a:endParaRPr lang="es-EC" sz="1200" b="0" i="0" u="none" strike="noStrike" dirty="0">
                        <a:solidFill>
                          <a:srgbClr val="000000"/>
                        </a:solidFill>
                        <a:effectLst/>
                        <a:latin typeface="Arial Narrow"/>
                      </a:endParaRPr>
                    </a:p>
                  </a:txBody>
                  <a:tcPr marL="9525" marR="9525" marT="9525" marB="0" anchor="ctr"/>
                </a:tc>
                <a:tc>
                  <a:txBody>
                    <a:bodyPr/>
                    <a:lstStyle/>
                    <a:p>
                      <a:pPr algn="just" fontAlgn="ctr"/>
                      <a:r>
                        <a:rPr lang="es-EC" sz="1400" u="none" strike="noStrike" dirty="0">
                          <a:effectLst/>
                        </a:rPr>
                        <a:t>Cirugías de baja y mediana complejidad</a:t>
                      </a:r>
                      <a:endParaRPr lang="es-EC" sz="1400" b="0" i="0" u="none" strike="noStrike" dirty="0">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12 horas de 07:00 a 19:00</a:t>
                      </a:r>
                      <a:endParaRPr lang="es-EC" sz="1400" b="0" i="0" u="none" strike="noStrike" dirty="0">
                        <a:solidFill>
                          <a:srgbClr val="000000"/>
                        </a:solidFill>
                        <a:effectLst/>
                        <a:latin typeface="Arial Narrow"/>
                      </a:endParaRPr>
                    </a:p>
                  </a:txBody>
                  <a:tcPr marL="9525" marR="9525" marT="9525" marB="0" anchor="ctr"/>
                </a:tc>
                <a:tc>
                  <a:txBody>
                    <a:bodyPr/>
                    <a:lstStyle/>
                    <a:p>
                      <a:pPr algn="ctr" fontAlgn="ctr"/>
                      <a:r>
                        <a:rPr lang="es-EC" sz="1400" u="none" strike="noStrike" dirty="0">
                          <a:effectLst/>
                        </a:rPr>
                        <a:t>De lunes a domingo</a:t>
                      </a:r>
                      <a:endParaRPr lang="es-EC" sz="1400" b="0" i="0" u="none" strike="noStrike" dirty="0">
                        <a:solidFill>
                          <a:srgbClr val="000000"/>
                        </a:solidFill>
                        <a:effectLst/>
                        <a:latin typeface="Arial Narrow"/>
                      </a:endParaRPr>
                    </a:p>
                  </a:txBody>
                  <a:tcPr marL="9525" marR="9525" marT="9525" marB="0" anchor="ctr"/>
                </a:tc>
              </a:tr>
            </a:tbl>
          </a:graphicData>
        </a:graphic>
      </p:graphicFrame>
    </p:spTree>
    <p:extLst>
      <p:ext uri="{BB962C8B-B14F-4D97-AF65-F5344CB8AC3E}">
        <p14:creationId xmlns:p14="http://schemas.microsoft.com/office/powerpoint/2010/main" val="155452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82794230"/>
              </p:ext>
            </p:extLst>
          </p:nvPr>
        </p:nvGraphicFramePr>
        <p:xfrm>
          <a:off x="959372" y="539645"/>
          <a:ext cx="12786606" cy="5664777"/>
        </p:xfrm>
        <a:graphic>
          <a:graphicData uri="http://schemas.openxmlformats.org/drawingml/2006/table">
            <a:tbl>
              <a:tblPr>
                <a:tableStyleId>{5C22544A-7EE6-4342-B048-85BDC9FD1C3A}</a:tableStyleId>
              </a:tblPr>
              <a:tblGrid>
                <a:gridCol w="1826658"/>
                <a:gridCol w="1261314"/>
                <a:gridCol w="1828800"/>
                <a:gridCol w="959371"/>
                <a:gridCol w="2788170"/>
                <a:gridCol w="2295635"/>
                <a:gridCol w="1826658"/>
              </a:tblGrid>
              <a:tr h="977370">
                <a:tc rowSpan="9">
                  <a:txBody>
                    <a:bodyPr/>
                    <a:lstStyle/>
                    <a:p>
                      <a:pPr algn="ctr" fontAlgn="ctr"/>
                      <a:r>
                        <a:rPr lang="es-EC" sz="2000" b="1" u="none" strike="noStrike" dirty="0">
                          <a:effectLst/>
                        </a:rPr>
                        <a:t>APOYO DIAGNÓSTICO</a:t>
                      </a:r>
                      <a:endParaRPr lang="es-EC" sz="2000" b="1" i="0" u="none" strike="noStrike" dirty="0">
                        <a:solidFill>
                          <a:srgbClr val="000000"/>
                        </a:solidFill>
                        <a:effectLst/>
                        <a:latin typeface="Arial Narrow"/>
                      </a:endParaRPr>
                    </a:p>
                  </a:txBody>
                  <a:tcPr marL="7489" marR="7489" marT="7489" marB="0" anchor="ctr"/>
                </a:tc>
                <a:tc rowSpan="3">
                  <a:txBody>
                    <a:bodyPr/>
                    <a:lstStyle/>
                    <a:p>
                      <a:pPr algn="ctr" fontAlgn="ctr"/>
                      <a:r>
                        <a:rPr lang="es-EC" sz="1600" b="1" u="none" strike="noStrike" dirty="0" smtClean="0">
                          <a:effectLst/>
                        </a:rPr>
                        <a:t>IMAGEN</a:t>
                      </a:r>
                      <a:endParaRPr lang="es-EC" sz="1600" b="1" i="0" u="none" strike="noStrike" dirty="0">
                        <a:solidFill>
                          <a:srgbClr val="000000"/>
                        </a:solidFill>
                        <a:effectLst/>
                        <a:latin typeface="Arial Narrow"/>
                      </a:endParaRPr>
                    </a:p>
                  </a:txBody>
                  <a:tcPr marL="7489" marR="7489" marT="7489" marB="0" anchor="ctr"/>
                </a:tc>
                <a:tc>
                  <a:txBody>
                    <a:bodyPr/>
                    <a:lstStyle/>
                    <a:p>
                      <a:pPr algn="ctr" fontAlgn="ctr"/>
                      <a:r>
                        <a:rPr lang="es-EC" sz="1050" b="0" u="none" strike="noStrike" dirty="0">
                          <a:effectLst/>
                        </a:rPr>
                        <a:t>Ecografías</a:t>
                      </a:r>
                      <a:endParaRPr lang="es-EC" sz="1050" b="0" i="0" u="none" strike="noStrike" dirty="0">
                        <a:solidFill>
                          <a:srgbClr val="000000"/>
                        </a:solidFill>
                        <a:effectLst/>
                        <a:latin typeface="Arial Narrow"/>
                      </a:endParaRPr>
                    </a:p>
                  </a:txBody>
                  <a:tcPr marL="7489" marR="7489" marT="7489" marB="0" anchor="ctr"/>
                </a:tc>
                <a:tc>
                  <a:txBody>
                    <a:bodyPr/>
                    <a:lstStyle/>
                    <a:p>
                      <a:pPr algn="ctr" fontAlgn="ctr"/>
                      <a:r>
                        <a:rPr lang="es-EC" sz="1050" b="0" u="none" strike="noStrike" dirty="0">
                          <a:effectLst/>
                        </a:rPr>
                        <a:t>2</a:t>
                      </a:r>
                      <a:endParaRPr lang="es-EC" sz="1050" b="0" i="0" u="none" strike="noStrike" dirty="0">
                        <a:solidFill>
                          <a:srgbClr val="000000"/>
                        </a:solidFill>
                        <a:effectLst/>
                        <a:latin typeface="Arial Narrow"/>
                      </a:endParaRPr>
                    </a:p>
                  </a:txBody>
                  <a:tcPr marL="7489" marR="7489" marT="7489" marB="0" anchor="ctr"/>
                </a:tc>
                <a:tc>
                  <a:txBody>
                    <a:bodyPr/>
                    <a:lstStyle/>
                    <a:p>
                      <a:pPr algn="just" fontAlgn="ctr"/>
                      <a:r>
                        <a:rPr lang="es-EC" sz="1050" b="0" u="none" strike="noStrike" dirty="0">
                          <a:effectLst/>
                        </a:rPr>
                        <a:t>Ecos abdominal (hepáticas, vías biliares) , pélvico-ginecológico, obstétrico, </a:t>
                      </a:r>
                      <a:r>
                        <a:rPr lang="es-EC" sz="1050" b="0" u="none" strike="noStrike" dirty="0" err="1">
                          <a:effectLst/>
                        </a:rPr>
                        <a:t>transvaginales</a:t>
                      </a:r>
                      <a:r>
                        <a:rPr lang="es-EC" sz="1050" b="0" u="none" strike="noStrike" dirty="0">
                          <a:effectLst/>
                        </a:rPr>
                        <a:t>, testicular, prostático, mama, tiroides, partes blandas (no vascular), renal (vías urinarias)</a:t>
                      </a:r>
                      <a:endParaRPr lang="es-EC" sz="1050" b="0" i="0" u="none" strike="noStrike" dirty="0">
                        <a:solidFill>
                          <a:srgbClr val="000000"/>
                        </a:solidFill>
                        <a:effectLst/>
                        <a:latin typeface="Arial Narrow"/>
                      </a:endParaRPr>
                    </a:p>
                  </a:txBody>
                  <a:tcPr marL="7489" marR="7489" marT="7489" marB="0" anchor="ctr"/>
                </a:tc>
                <a:tc>
                  <a:txBody>
                    <a:bodyPr/>
                    <a:lstStyle/>
                    <a:p>
                      <a:pPr algn="ctr" fontAlgn="ctr"/>
                      <a:r>
                        <a:rPr lang="pt-BR" sz="1050" b="0" u="none" strike="noStrike" dirty="0">
                          <a:effectLst/>
                        </a:rPr>
                        <a:t>12 horas de 07:00 a 19:00</a:t>
                      </a:r>
                      <a:endParaRPr lang="pt-BR" sz="1050" b="0" i="0" u="none" strike="noStrike" dirty="0">
                        <a:solidFill>
                          <a:srgbClr val="000000"/>
                        </a:solidFill>
                        <a:effectLst/>
                        <a:latin typeface="Arial Narrow"/>
                      </a:endParaRPr>
                    </a:p>
                  </a:txBody>
                  <a:tcPr marL="7489" marR="7489" marT="7489" marB="0" anchor="ctr"/>
                </a:tc>
                <a:tc>
                  <a:txBody>
                    <a:bodyPr/>
                    <a:lstStyle/>
                    <a:p>
                      <a:pPr algn="ctr" fontAlgn="ctr"/>
                      <a:r>
                        <a:rPr lang="es-EC" sz="1050" b="0" u="none" strike="noStrike" dirty="0">
                          <a:effectLst/>
                        </a:rPr>
                        <a:t>De lunes a domingo</a:t>
                      </a:r>
                      <a:endParaRPr lang="es-EC" sz="1050" b="0" i="0" u="none" strike="noStrike" dirty="0">
                        <a:solidFill>
                          <a:srgbClr val="000000"/>
                        </a:solidFill>
                        <a:effectLst/>
                        <a:latin typeface="Arial Narrow"/>
                      </a:endParaRPr>
                    </a:p>
                  </a:txBody>
                  <a:tcPr marL="7489" marR="7489" marT="7489" marB="0" anchor="ctr"/>
                </a:tc>
              </a:tr>
              <a:tr h="193206">
                <a:tc vMerge="1">
                  <a:txBody>
                    <a:bodyPr/>
                    <a:lstStyle/>
                    <a:p>
                      <a:endParaRPr lang="es-EC"/>
                    </a:p>
                  </a:txBody>
                  <a:tcPr/>
                </a:tc>
                <a:tc vMerge="1">
                  <a:txBody>
                    <a:bodyPr/>
                    <a:lstStyle/>
                    <a:p>
                      <a:endParaRPr lang="es-EC"/>
                    </a:p>
                  </a:txBody>
                  <a:tcPr/>
                </a:tc>
                <a:tc>
                  <a:txBody>
                    <a:bodyPr/>
                    <a:lstStyle/>
                    <a:p>
                      <a:pPr algn="ctr" fontAlgn="ctr"/>
                      <a:r>
                        <a:rPr lang="es-EC" sz="1200" b="0" u="none" strike="noStrike" dirty="0">
                          <a:effectLst/>
                        </a:rPr>
                        <a:t>Radiografías</a:t>
                      </a:r>
                      <a:endParaRPr lang="es-EC" sz="1200" b="0" i="0" u="none" strike="noStrike" dirty="0">
                        <a:solidFill>
                          <a:srgbClr val="000000"/>
                        </a:solidFill>
                        <a:effectLst/>
                        <a:latin typeface="Arial Narrow"/>
                      </a:endParaRPr>
                    </a:p>
                  </a:txBody>
                  <a:tcPr marL="7489" marR="7489" marT="7489" marB="0" anchor="ctr"/>
                </a:tc>
                <a:tc>
                  <a:txBody>
                    <a:bodyPr/>
                    <a:lstStyle/>
                    <a:p>
                      <a:pPr algn="ctr" fontAlgn="ctr"/>
                      <a:r>
                        <a:rPr lang="es-EC" sz="1200" b="0" u="none" strike="noStrike">
                          <a:effectLst/>
                        </a:rPr>
                        <a:t>1</a:t>
                      </a:r>
                      <a:endParaRPr lang="es-EC" sz="1200" b="0" i="0" u="none" strike="noStrike">
                        <a:solidFill>
                          <a:srgbClr val="000000"/>
                        </a:solidFill>
                        <a:effectLst/>
                        <a:latin typeface="Arial Narrow"/>
                      </a:endParaRPr>
                    </a:p>
                  </a:txBody>
                  <a:tcPr marL="7489" marR="7489" marT="7489" marB="0" anchor="ctr"/>
                </a:tc>
                <a:tc>
                  <a:txBody>
                    <a:bodyPr/>
                    <a:lstStyle/>
                    <a:p>
                      <a:pPr algn="just" fontAlgn="ctr"/>
                      <a:r>
                        <a:rPr lang="es-EC" sz="1200" b="0" u="none" strike="noStrike">
                          <a:effectLst/>
                        </a:rPr>
                        <a:t>Rx de múltiples sistemas</a:t>
                      </a:r>
                      <a:endParaRPr lang="es-EC" sz="1200" b="0" i="0" u="none" strike="noStrike">
                        <a:solidFill>
                          <a:srgbClr val="000000"/>
                        </a:solidFill>
                        <a:effectLst/>
                        <a:latin typeface="Arial Narrow"/>
                      </a:endParaRPr>
                    </a:p>
                  </a:txBody>
                  <a:tcPr marL="7489" marR="7489" marT="7489" marB="0" anchor="ctr"/>
                </a:tc>
                <a:tc>
                  <a:txBody>
                    <a:bodyPr/>
                    <a:lstStyle/>
                    <a:p>
                      <a:pPr algn="ctr" fontAlgn="ctr"/>
                      <a:r>
                        <a:rPr lang="pt-BR" sz="1200" b="0" u="none" strike="noStrike">
                          <a:effectLst/>
                        </a:rPr>
                        <a:t>12 horas de 07:00 a 19:00</a:t>
                      </a:r>
                      <a:endParaRPr lang="pt-BR" sz="1200" b="0" i="0" u="none" strike="noStrike">
                        <a:solidFill>
                          <a:srgbClr val="000000"/>
                        </a:solidFill>
                        <a:effectLst/>
                        <a:latin typeface="Arial Narrow"/>
                      </a:endParaRPr>
                    </a:p>
                  </a:txBody>
                  <a:tcPr marL="7489" marR="7489" marT="7489" marB="0" anchor="ctr"/>
                </a:tc>
                <a:tc>
                  <a:txBody>
                    <a:bodyPr/>
                    <a:lstStyle/>
                    <a:p>
                      <a:pPr algn="ctr" fontAlgn="ctr"/>
                      <a:r>
                        <a:rPr lang="es-EC" sz="1200" b="0" u="none" strike="noStrike">
                          <a:effectLst/>
                        </a:rPr>
                        <a:t>De lunes a domingo</a:t>
                      </a:r>
                      <a:endParaRPr lang="es-EC" sz="1200" b="0" i="0" u="none" strike="noStrike">
                        <a:solidFill>
                          <a:srgbClr val="000000"/>
                        </a:solidFill>
                        <a:effectLst/>
                        <a:latin typeface="Arial Narrow"/>
                      </a:endParaRPr>
                    </a:p>
                  </a:txBody>
                  <a:tcPr marL="7489" marR="7489" marT="7489" marB="0" anchor="ctr"/>
                </a:tc>
              </a:tr>
              <a:tr h="746908">
                <a:tc vMerge="1">
                  <a:txBody>
                    <a:bodyPr/>
                    <a:lstStyle/>
                    <a:p>
                      <a:endParaRPr lang="es-EC"/>
                    </a:p>
                  </a:txBody>
                  <a:tcPr/>
                </a:tc>
                <a:tc vMerge="1">
                  <a:txBody>
                    <a:bodyPr/>
                    <a:lstStyle/>
                    <a:p>
                      <a:endParaRPr lang="es-EC"/>
                    </a:p>
                  </a:txBody>
                  <a:tcPr/>
                </a:tc>
                <a:tc>
                  <a:txBody>
                    <a:bodyPr/>
                    <a:lstStyle/>
                    <a:p>
                      <a:pPr algn="ctr" fontAlgn="ctr"/>
                      <a:r>
                        <a:rPr lang="es-EC" sz="1200" b="0" u="none" strike="noStrike" dirty="0">
                          <a:effectLst/>
                        </a:rPr>
                        <a:t>EKG</a:t>
                      </a:r>
                      <a:endParaRPr lang="es-EC" sz="1200" b="0" i="0" u="none" strike="noStrike" dirty="0">
                        <a:solidFill>
                          <a:srgbClr val="000000"/>
                        </a:solidFill>
                        <a:effectLst/>
                        <a:latin typeface="Arial Narrow"/>
                      </a:endParaRPr>
                    </a:p>
                  </a:txBody>
                  <a:tcPr marL="7489" marR="7489" marT="7489" marB="0" anchor="ctr"/>
                </a:tc>
                <a:tc>
                  <a:txBody>
                    <a:bodyPr/>
                    <a:lstStyle/>
                    <a:p>
                      <a:pPr algn="ctr" fontAlgn="ctr"/>
                      <a:r>
                        <a:rPr lang="es-EC" sz="1200" b="0" u="none" strike="noStrike" dirty="0">
                          <a:effectLst/>
                        </a:rPr>
                        <a:t>1</a:t>
                      </a:r>
                      <a:endParaRPr lang="es-EC" sz="1200" b="0" i="0" u="none" strike="noStrike" dirty="0">
                        <a:solidFill>
                          <a:srgbClr val="000000"/>
                        </a:solidFill>
                        <a:effectLst/>
                        <a:latin typeface="Arial Narrow"/>
                      </a:endParaRPr>
                    </a:p>
                  </a:txBody>
                  <a:tcPr marL="7489" marR="7489" marT="7489" marB="0" anchor="ctr"/>
                </a:tc>
                <a:tc>
                  <a:txBody>
                    <a:bodyPr/>
                    <a:lstStyle/>
                    <a:p>
                      <a:pPr algn="just" fontAlgn="ctr"/>
                      <a:r>
                        <a:rPr lang="es-ES" sz="1200" b="0" u="none" strike="noStrike" dirty="0">
                          <a:effectLst/>
                        </a:rPr>
                        <a:t>Electrocardiograma realizado bajo demanda de nuestra institución y enviada por médicos y especialistas del área</a:t>
                      </a:r>
                      <a:endParaRPr lang="es-ES" sz="1200" b="0" i="0" u="none" strike="noStrike" dirty="0">
                        <a:solidFill>
                          <a:srgbClr val="000000"/>
                        </a:solidFill>
                        <a:effectLst/>
                        <a:latin typeface="Arial Narrow"/>
                      </a:endParaRPr>
                    </a:p>
                  </a:txBody>
                  <a:tcPr marL="7489" marR="7489" marT="7489" marB="0" anchor="ctr"/>
                </a:tc>
                <a:tc>
                  <a:txBody>
                    <a:bodyPr/>
                    <a:lstStyle/>
                    <a:p>
                      <a:pPr algn="ctr" fontAlgn="ctr"/>
                      <a:r>
                        <a:rPr lang="es-ES" sz="1200" b="0" u="none" strike="noStrike" dirty="0">
                          <a:effectLst/>
                        </a:rPr>
                        <a:t>De 09:00 a 12:00, y de 14:00 a 17:00</a:t>
                      </a:r>
                      <a:endParaRPr lang="es-ES" sz="1200" b="0" i="0" u="none" strike="noStrike" dirty="0">
                        <a:solidFill>
                          <a:srgbClr val="000000"/>
                        </a:solidFill>
                        <a:effectLst/>
                        <a:latin typeface="Arial Narrow"/>
                      </a:endParaRPr>
                    </a:p>
                  </a:txBody>
                  <a:tcPr marL="7489" marR="7489" marT="7489" marB="0" anchor="ctr"/>
                </a:tc>
                <a:tc>
                  <a:txBody>
                    <a:bodyPr/>
                    <a:lstStyle/>
                    <a:p>
                      <a:pPr algn="ctr" fontAlgn="ctr"/>
                      <a:r>
                        <a:rPr lang="es-EC" sz="1200" b="0" u="none" strike="noStrike">
                          <a:effectLst/>
                        </a:rPr>
                        <a:t>De lunes a domingo</a:t>
                      </a:r>
                      <a:endParaRPr lang="es-EC" sz="1200" b="0" i="0" u="none" strike="noStrike">
                        <a:solidFill>
                          <a:srgbClr val="000000"/>
                        </a:solidFill>
                        <a:effectLst/>
                        <a:latin typeface="Arial Narrow"/>
                      </a:endParaRPr>
                    </a:p>
                  </a:txBody>
                  <a:tcPr marL="7489" marR="7489" marT="7489" marB="0" anchor="ctr"/>
                </a:tc>
              </a:tr>
              <a:tr h="377773">
                <a:tc vMerge="1">
                  <a:txBody>
                    <a:bodyPr/>
                    <a:lstStyle/>
                    <a:p>
                      <a:endParaRPr lang="es-EC"/>
                    </a:p>
                  </a:txBody>
                  <a:tcPr/>
                </a:tc>
                <a:tc rowSpan="6">
                  <a:txBody>
                    <a:bodyPr/>
                    <a:lstStyle/>
                    <a:p>
                      <a:pPr algn="ctr" fontAlgn="ctr"/>
                      <a:r>
                        <a:rPr lang="es-EC" sz="1600" b="1" u="none" strike="noStrike" dirty="0" smtClean="0">
                          <a:effectLst/>
                        </a:rPr>
                        <a:t>LABORATORIO</a:t>
                      </a:r>
                      <a:endParaRPr lang="es-EC" sz="1600" b="1" i="0" u="none" strike="noStrike" dirty="0">
                        <a:solidFill>
                          <a:srgbClr val="000000"/>
                        </a:solidFill>
                        <a:effectLst/>
                        <a:latin typeface="Arial Narrow"/>
                      </a:endParaRPr>
                    </a:p>
                  </a:txBody>
                  <a:tcPr marL="7489" marR="7489" marT="7489" marB="0" anchor="ctr"/>
                </a:tc>
                <a:tc>
                  <a:txBody>
                    <a:bodyPr/>
                    <a:lstStyle/>
                    <a:p>
                      <a:pPr algn="ctr" fontAlgn="ctr"/>
                      <a:r>
                        <a:rPr lang="es-EC" sz="1200" b="0" u="none" strike="noStrike">
                          <a:effectLst/>
                        </a:rPr>
                        <a:t>Laboratorio hematológico</a:t>
                      </a:r>
                      <a:endParaRPr lang="es-EC" sz="1200" b="0" i="0" u="none" strike="noStrike">
                        <a:solidFill>
                          <a:srgbClr val="000000"/>
                        </a:solidFill>
                        <a:effectLst/>
                        <a:latin typeface="Arial Narrow"/>
                      </a:endParaRPr>
                    </a:p>
                  </a:txBody>
                  <a:tcPr marL="7489" marR="7489" marT="7489" marB="0" anchor="ctr"/>
                </a:tc>
                <a:tc rowSpan="5">
                  <a:txBody>
                    <a:bodyPr/>
                    <a:lstStyle/>
                    <a:p>
                      <a:pPr algn="ctr" fontAlgn="ctr"/>
                      <a:r>
                        <a:rPr lang="es-EC" sz="1200" b="0" u="none" strike="noStrike" dirty="0">
                          <a:effectLst/>
                        </a:rPr>
                        <a:t>4</a:t>
                      </a:r>
                      <a:endParaRPr lang="es-EC" sz="1200" b="0" i="0" u="none" strike="noStrike" dirty="0">
                        <a:solidFill>
                          <a:srgbClr val="000000"/>
                        </a:solidFill>
                        <a:effectLst/>
                        <a:latin typeface="Arial Narrow"/>
                      </a:endParaRPr>
                    </a:p>
                  </a:txBody>
                  <a:tcPr marL="7489" marR="7489" marT="7489" marB="0" anchor="ctr"/>
                </a:tc>
                <a:tc>
                  <a:txBody>
                    <a:bodyPr/>
                    <a:lstStyle/>
                    <a:p>
                      <a:pPr algn="just" fontAlgn="ctr"/>
                      <a:r>
                        <a:rPr lang="es-ES" sz="1200" b="0" u="none" strike="noStrike" dirty="0">
                          <a:effectLst/>
                        </a:rPr>
                        <a:t>Pruebas: biometría hemática, tipificación sanguínea, </a:t>
                      </a:r>
                      <a:r>
                        <a:rPr lang="es-ES" sz="1200" b="0" u="none" strike="noStrike" dirty="0" err="1">
                          <a:effectLst/>
                        </a:rPr>
                        <a:t>tp</a:t>
                      </a:r>
                      <a:r>
                        <a:rPr lang="es-ES" sz="1200" b="0" u="none" strike="noStrike" dirty="0">
                          <a:effectLst/>
                        </a:rPr>
                        <a:t>, </a:t>
                      </a:r>
                      <a:r>
                        <a:rPr lang="es-ES" sz="1200" b="0" u="none" strike="noStrike" dirty="0" err="1">
                          <a:effectLst/>
                        </a:rPr>
                        <a:t>ttp</a:t>
                      </a:r>
                      <a:endParaRPr lang="es-ES" sz="1200" b="0" i="0" u="none" strike="noStrike" dirty="0">
                        <a:solidFill>
                          <a:srgbClr val="000000"/>
                        </a:solidFill>
                        <a:effectLst/>
                        <a:latin typeface="Arial Narrow"/>
                      </a:endParaRPr>
                    </a:p>
                  </a:txBody>
                  <a:tcPr marL="7489" marR="7489" marT="7489" marB="0" anchor="ctr"/>
                </a:tc>
                <a:tc rowSpan="6">
                  <a:txBody>
                    <a:bodyPr/>
                    <a:lstStyle/>
                    <a:p>
                      <a:pPr algn="ctr" fontAlgn="ctr"/>
                      <a:r>
                        <a:rPr lang="pt-BR" sz="1200" b="0" u="none" strike="noStrike" dirty="0">
                          <a:effectLst/>
                        </a:rPr>
                        <a:t>12 horas de 07:00 a 19:00</a:t>
                      </a:r>
                      <a:endParaRPr lang="pt-BR" sz="1200" b="0" i="0" u="none" strike="noStrike" dirty="0">
                        <a:solidFill>
                          <a:srgbClr val="000000"/>
                        </a:solidFill>
                        <a:effectLst/>
                        <a:latin typeface="Arial Narrow"/>
                      </a:endParaRPr>
                    </a:p>
                  </a:txBody>
                  <a:tcPr marL="7489" marR="7489" marT="7489" marB="0" anchor="ctr"/>
                </a:tc>
                <a:tc rowSpan="6">
                  <a:txBody>
                    <a:bodyPr/>
                    <a:lstStyle/>
                    <a:p>
                      <a:pPr algn="ctr" fontAlgn="ctr"/>
                      <a:r>
                        <a:rPr lang="es-EC" sz="1200" b="0" u="none" strike="noStrike" dirty="0">
                          <a:effectLst/>
                        </a:rPr>
                        <a:t>De lunes a domingo</a:t>
                      </a:r>
                      <a:endParaRPr lang="es-EC" sz="1200" b="0" i="0" u="none" strike="noStrike" dirty="0">
                        <a:solidFill>
                          <a:srgbClr val="000000"/>
                        </a:solidFill>
                        <a:effectLst/>
                        <a:latin typeface="Arial Narrow"/>
                      </a:endParaRPr>
                    </a:p>
                  </a:txBody>
                  <a:tcPr marL="7489" marR="7489" marT="7489" marB="0" anchor="ctr"/>
                </a:tc>
              </a:tr>
              <a:tr h="193206">
                <a:tc vMerge="1">
                  <a:txBody>
                    <a:bodyPr/>
                    <a:lstStyle/>
                    <a:p>
                      <a:endParaRPr lang="es-EC"/>
                    </a:p>
                  </a:txBody>
                  <a:tcPr/>
                </a:tc>
                <a:tc vMerge="1">
                  <a:txBody>
                    <a:bodyPr/>
                    <a:lstStyle/>
                    <a:p>
                      <a:endParaRPr lang="es-EC"/>
                    </a:p>
                  </a:txBody>
                  <a:tcPr/>
                </a:tc>
                <a:tc>
                  <a:txBody>
                    <a:bodyPr/>
                    <a:lstStyle/>
                    <a:p>
                      <a:pPr algn="ctr" fontAlgn="ctr"/>
                      <a:r>
                        <a:rPr lang="es-EC" sz="1200" b="0" u="none" strike="noStrike" dirty="0">
                          <a:effectLst/>
                        </a:rPr>
                        <a:t>Laboratorio </a:t>
                      </a:r>
                      <a:r>
                        <a:rPr lang="es-EC" sz="1200" b="0" u="none" strike="noStrike" dirty="0" err="1">
                          <a:effectLst/>
                        </a:rPr>
                        <a:t>uroanalisis</a:t>
                      </a:r>
                      <a:endParaRPr lang="es-EC" sz="1200" b="0" i="0" u="none" strike="noStrike" dirty="0">
                        <a:solidFill>
                          <a:srgbClr val="000000"/>
                        </a:solidFill>
                        <a:effectLst/>
                        <a:latin typeface="Arial Narrow"/>
                      </a:endParaRPr>
                    </a:p>
                  </a:txBody>
                  <a:tcPr marL="7489" marR="7489" marT="7489" marB="0" anchor="ctr"/>
                </a:tc>
                <a:tc vMerge="1">
                  <a:txBody>
                    <a:bodyPr/>
                    <a:lstStyle/>
                    <a:p>
                      <a:endParaRPr lang="es-EC"/>
                    </a:p>
                  </a:txBody>
                  <a:tcPr/>
                </a:tc>
                <a:tc>
                  <a:txBody>
                    <a:bodyPr/>
                    <a:lstStyle/>
                    <a:p>
                      <a:pPr algn="just" fontAlgn="ctr"/>
                      <a:r>
                        <a:rPr lang="es-EC" sz="1200" b="0" u="none" strike="noStrike" dirty="0">
                          <a:effectLst/>
                        </a:rPr>
                        <a:t>Pruebas: </a:t>
                      </a:r>
                      <a:r>
                        <a:rPr lang="es-EC" sz="1200" b="0" u="none" strike="noStrike" dirty="0" err="1">
                          <a:effectLst/>
                        </a:rPr>
                        <a:t>emo</a:t>
                      </a:r>
                      <a:r>
                        <a:rPr lang="es-EC" sz="1200" b="0" u="none" strike="noStrike" dirty="0">
                          <a:effectLst/>
                        </a:rPr>
                        <a:t>, </a:t>
                      </a:r>
                      <a:r>
                        <a:rPr lang="es-EC" sz="1200" b="0" u="none" strike="noStrike" dirty="0" err="1">
                          <a:effectLst/>
                        </a:rPr>
                        <a:t>gram</a:t>
                      </a:r>
                      <a:r>
                        <a:rPr lang="es-EC" sz="1200" b="0" u="none" strike="noStrike" dirty="0">
                          <a:effectLst/>
                        </a:rPr>
                        <a:t> gota fresca</a:t>
                      </a:r>
                      <a:endParaRPr lang="es-EC" sz="1200" b="0" i="0" u="none" strike="noStrike" dirty="0">
                        <a:solidFill>
                          <a:srgbClr val="000000"/>
                        </a:solidFill>
                        <a:effectLst/>
                        <a:latin typeface="Arial Narrow"/>
                      </a:endParaRPr>
                    </a:p>
                  </a:txBody>
                  <a:tcPr marL="7489" marR="7489" marT="7489" marB="0" anchor="ctr"/>
                </a:tc>
                <a:tc vMerge="1">
                  <a:txBody>
                    <a:bodyPr/>
                    <a:lstStyle/>
                    <a:p>
                      <a:endParaRPr lang="es-EC"/>
                    </a:p>
                  </a:txBody>
                  <a:tcPr/>
                </a:tc>
                <a:tc vMerge="1">
                  <a:txBody>
                    <a:bodyPr/>
                    <a:lstStyle/>
                    <a:p>
                      <a:endParaRPr lang="es-EC"/>
                    </a:p>
                  </a:txBody>
                  <a:tcPr/>
                </a:tc>
              </a:tr>
              <a:tr h="377773">
                <a:tc vMerge="1">
                  <a:txBody>
                    <a:bodyPr/>
                    <a:lstStyle/>
                    <a:p>
                      <a:endParaRPr lang="es-EC"/>
                    </a:p>
                  </a:txBody>
                  <a:tcPr/>
                </a:tc>
                <a:tc vMerge="1">
                  <a:txBody>
                    <a:bodyPr/>
                    <a:lstStyle/>
                    <a:p>
                      <a:endParaRPr lang="es-EC"/>
                    </a:p>
                  </a:txBody>
                  <a:tcPr/>
                </a:tc>
                <a:tc>
                  <a:txBody>
                    <a:bodyPr/>
                    <a:lstStyle/>
                    <a:p>
                      <a:pPr algn="ctr" fontAlgn="ctr"/>
                      <a:r>
                        <a:rPr lang="es-EC" sz="1200" b="0" u="none" strike="noStrike" dirty="0">
                          <a:effectLst/>
                        </a:rPr>
                        <a:t>Laboratorio coprológico</a:t>
                      </a:r>
                      <a:endParaRPr lang="es-EC" sz="1200" b="0" i="0" u="none" strike="noStrike" dirty="0">
                        <a:solidFill>
                          <a:srgbClr val="000000"/>
                        </a:solidFill>
                        <a:effectLst/>
                        <a:latin typeface="Arial Narrow"/>
                      </a:endParaRPr>
                    </a:p>
                  </a:txBody>
                  <a:tcPr marL="7489" marR="7489" marT="7489" marB="0" anchor="ctr"/>
                </a:tc>
                <a:tc vMerge="1">
                  <a:txBody>
                    <a:bodyPr/>
                    <a:lstStyle/>
                    <a:p>
                      <a:endParaRPr lang="es-EC"/>
                    </a:p>
                  </a:txBody>
                  <a:tcPr/>
                </a:tc>
                <a:tc>
                  <a:txBody>
                    <a:bodyPr/>
                    <a:lstStyle/>
                    <a:p>
                      <a:pPr algn="just" fontAlgn="ctr"/>
                      <a:r>
                        <a:rPr lang="es-ES" sz="1200" b="0" u="none" strike="noStrike" dirty="0">
                          <a:effectLst/>
                        </a:rPr>
                        <a:t>Pruebas: </a:t>
                      </a:r>
                      <a:r>
                        <a:rPr lang="es-ES" sz="1200" b="0" u="none" strike="noStrike" dirty="0" err="1">
                          <a:effectLst/>
                        </a:rPr>
                        <a:t>coproparasitario</a:t>
                      </a:r>
                      <a:r>
                        <a:rPr lang="es-ES" sz="1200" b="0" u="none" strike="noStrike" dirty="0">
                          <a:effectLst/>
                        </a:rPr>
                        <a:t>, </a:t>
                      </a:r>
                      <a:r>
                        <a:rPr lang="es-ES" sz="1200" b="0" u="none" strike="noStrike" dirty="0" err="1">
                          <a:effectLst/>
                        </a:rPr>
                        <a:t>pmn</a:t>
                      </a:r>
                      <a:r>
                        <a:rPr lang="es-ES" sz="1200" b="0" u="none" strike="noStrike" dirty="0">
                          <a:effectLst/>
                        </a:rPr>
                        <a:t>, sangre oculta, rotavirus</a:t>
                      </a:r>
                      <a:endParaRPr lang="es-ES" sz="1200" b="0" i="0" u="none" strike="noStrike" dirty="0">
                        <a:solidFill>
                          <a:srgbClr val="000000"/>
                        </a:solidFill>
                        <a:effectLst/>
                        <a:latin typeface="Arial Narrow"/>
                      </a:endParaRPr>
                    </a:p>
                  </a:txBody>
                  <a:tcPr marL="7489" marR="7489" marT="7489" marB="0" anchor="ctr"/>
                </a:tc>
                <a:tc vMerge="1">
                  <a:txBody>
                    <a:bodyPr/>
                    <a:lstStyle/>
                    <a:p>
                      <a:endParaRPr lang="es-EC"/>
                    </a:p>
                  </a:txBody>
                  <a:tcPr/>
                </a:tc>
                <a:tc vMerge="1">
                  <a:txBody>
                    <a:bodyPr/>
                    <a:lstStyle/>
                    <a:p>
                      <a:endParaRPr lang="es-EC"/>
                    </a:p>
                  </a:txBody>
                  <a:tcPr/>
                </a:tc>
              </a:tr>
              <a:tr h="1300610">
                <a:tc vMerge="1">
                  <a:txBody>
                    <a:bodyPr/>
                    <a:lstStyle/>
                    <a:p>
                      <a:endParaRPr lang="es-EC"/>
                    </a:p>
                  </a:txBody>
                  <a:tcPr/>
                </a:tc>
                <a:tc vMerge="1">
                  <a:txBody>
                    <a:bodyPr/>
                    <a:lstStyle/>
                    <a:p>
                      <a:endParaRPr lang="es-EC"/>
                    </a:p>
                  </a:txBody>
                  <a:tcPr/>
                </a:tc>
                <a:tc>
                  <a:txBody>
                    <a:bodyPr/>
                    <a:lstStyle/>
                    <a:p>
                      <a:pPr algn="ctr" fontAlgn="ctr"/>
                      <a:r>
                        <a:rPr lang="es-EC" sz="1200" b="0" u="none" strike="noStrike" dirty="0">
                          <a:effectLst/>
                        </a:rPr>
                        <a:t>Laboratorio bioquímico</a:t>
                      </a:r>
                      <a:endParaRPr lang="es-EC" sz="1200" b="0" i="0" u="none" strike="noStrike" dirty="0">
                        <a:solidFill>
                          <a:srgbClr val="000000"/>
                        </a:solidFill>
                        <a:effectLst/>
                        <a:latin typeface="Arial Narrow"/>
                      </a:endParaRPr>
                    </a:p>
                  </a:txBody>
                  <a:tcPr marL="7489" marR="7489" marT="7489" marB="0" anchor="ctr"/>
                </a:tc>
                <a:tc vMerge="1">
                  <a:txBody>
                    <a:bodyPr/>
                    <a:lstStyle/>
                    <a:p>
                      <a:endParaRPr lang="es-EC"/>
                    </a:p>
                  </a:txBody>
                  <a:tcPr/>
                </a:tc>
                <a:tc>
                  <a:txBody>
                    <a:bodyPr/>
                    <a:lstStyle/>
                    <a:p>
                      <a:pPr algn="just" fontAlgn="ctr"/>
                      <a:r>
                        <a:rPr lang="es-EC" sz="1200" b="0" u="none" strike="noStrike" dirty="0">
                          <a:effectLst/>
                        </a:rPr>
                        <a:t>Pruebas: glucosa, urea, creatinina, ácido úrico, colesterol: triglicéridos, </a:t>
                      </a:r>
                      <a:r>
                        <a:rPr lang="es-EC" sz="1200" b="0" u="none" strike="noStrike" dirty="0" err="1">
                          <a:effectLst/>
                        </a:rPr>
                        <a:t>tgo</a:t>
                      </a:r>
                      <a:r>
                        <a:rPr lang="es-EC" sz="1200" b="0" u="none" strike="noStrike" dirty="0">
                          <a:effectLst/>
                        </a:rPr>
                        <a:t>, </a:t>
                      </a:r>
                      <a:r>
                        <a:rPr lang="es-EC" sz="1200" b="0" u="none" strike="noStrike" dirty="0" err="1">
                          <a:effectLst/>
                        </a:rPr>
                        <a:t>tgp</a:t>
                      </a:r>
                      <a:r>
                        <a:rPr lang="es-EC" sz="1200" b="0" u="none" strike="noStrike" dirty="0">
                          <a:effectLst/>
                        </a:rPr>
                        <a:t>, </a:t>
                      </a:r>
                      <a:r>
                        <a:rPr lang="es-EC" sz="1200" b="0" u="none" strike="noStrike" dirty="0" err="1">
                          <a:effectLst/>
                        </a:rPr>
                        <a:t>ggt</a:t>
                      </a:r>
                      <a:r>
                        <a:rPr lang="es-EC" sz="1200" b="0" u="none" strike="noStrike" dirty="0">
                          <a:effectLst/>
                        </a:rPr>
                        <a:t>, fosfatasa alcalina, amilasa, lipasa, proteínas totales, albumina, bilirrubina: total, directa e indirecta</a:t>
                      </a:r>
                      <a:endParaRPr lang="es-EC" sz="1200" b="0" i="0" u="none" strike="noStrike" dirty="0">
                        <a:solidFill>
                          <a:srgbClr val="000000"/>
                        </a:solidFill>
                        <a:effectLst/>
                        <a:latin typeface="Arial Narrow"/>
                      </a:endParaRPr>
                    </a:p>
                  </a:txBody>
                  <a:tcPr marL="7489" marR="7489" marT="7489" marB="0" anchor="ctr"/>
                </a:tc>
                <a:tc vMerge="1">
                  <a:txBody>
                    <a:bodyPr/>
                    <a:lstStyle/>
                    <a:p>
                      <a:endParaRPr lang="es-EC"/>
                    </a:p>
                  </a:txBody>
                  <a:tcPr/>
                </a:tc>
                <a:tc vMerge="1">
                  <a:txBody>
                    <a:bodyPr/>
                    <a:lstStyle/>
                    <a:p>
                      <a:endParaRPr lang="es-EC"/>
                    </a:p>
                  </a:txBody>
                  <a:tcPr/>
                </a:tc>
              </a:tr>
              <a:tr h="931476">
                <a:tc vMerge="1">
                  <a:txBody>
                    <a:bodyPr/>
                    <a:lstStyle/>
                    <a:p>
                      <a:endParaRPr lang="es-EC"/>
                    </a:p>
                  </a:txBody>
                  <a:tcPr/>
                </a:tc>
                <a:tc vMerge="1">
                  <a:txBody>
                    <a:bodyPr/>
                    <a:lstStyle/>
                    <a:p>
                      <a:endParaRPr lang="es-EC"/>
                    </a:p>
                  </a:txBody>
                  <a:tcPr/>
                </a:tc>
                <a:tc>
                  <a:txBody>
                    <a:bodyPr/>
                    <a:lstStyle/>
                    <a:p>
                      <a:pPr algn="ctr" fontAlgn="ctr"/>
                      <a:r>
                        <a:rPr lang="es-EC" sz="1050" u="none" strike="noStrike" dirty="0">
                          <a:effectLst/>
                        </a:rPr>
                        <a:t>Laboratorio serológico</a:t>
                      </a:r>
                      <a:endParaRPr lang="es-EC" sz="1050" b="0" i="0" u="none" strike="noStrike" dirty="0">
                        <a:solidFill>
                          <a:srgbClr val="000000"/>
                        </a:solidFill>
                        <a:effectLst/>
                        <a:latin typeface="Arial Narrow"/>
                      </a:endParaRPr>
                    </a:p>
                  </a:txBody>
                  <a:tcPr marL="7489" marR="7489" marT="7489" marB="0" anchor="ctr"/>
                </a:tc>
                <a:tc vMerge="1">
                  <a:txBody>
                    <a:bodyPr/>
                    <a:lstStyle/>
                    <a:p>
                      <a:endParaRPr lang="es-EC"/>
                    </a:p>
                  </a:txBody>
                  <a:tcPr/>
                </a:tc>
                <a:tc>
                  <a:txBody>
                    <a:bodyPr/>
                    <a:lstStyle/>
                    <a:p>
                      <a:pPr algn="just" fontAlgn="ctr"/>
                      <a:r>
                        <a:rPr lang="es-ES" sz="1050" u="none" strike="noStrike" dirty="0">
                          <a:effectLst/>
                        </a:rPr>
                        <a:t>Pruebas: </a:t>
                      </a:r>
                      <a:r>
                        <a:rPr lang="es-ES" sz="1050" u="none" strike="noStrike" dirty="0" err="1">
                          <a:effectLst/>
                        </a:rPr>
                        <a:t>hiv</a:t>
                      </a:r>
                      <a:r>
                        <a:rPr lang="es-ES" sz="1050" u="none" strike="noStrike" dirty="0">
                          <a:effectLst/>
                        </a:rPr>
                        <a:t>, </a:t>
                      </a:r>
                      <a:r>
                        <a:rPr lang="es-ES" sz="1050" u="none" strike="noStrike" dirty="0" err="1">
                          <a:effectLst/>
                        </a:rPr>
                        <a:t>vdrl</a:t>
                      </a:r>
                      <a:r>
                        <a:rPr lang="es-ES" sz="1050" u="none" strike="noStrike" dirty="0">
                          <a:effectLst/>
                        </a:rPr>
                        <a:t>, hepatitis: a, b y c </a:t>
                      </a:r>
                      <a:r>
                        <a:rPr lang="es-ES" sz="1050" u="none" strike="noStrike" dirty="0" err="1">
                          <a:effectLst/>
                        </a:rPr>
                        <a:t>helicobacter</a:t>
                      </a:r>
                      <a:r>
                        <a:rPr lang="es-ES" sz="1050" u="none" strike="noStrike" dirty="0">
                          <a:effectLst/>
                        </a:rPr>
                        <a:t> pylori (en suero y heces) aglutinaciones febriles, prueba de embarazo, </a:t>
                      </a:r>
                      <a:r>
                        <a:rPr lang="es-ES" sz="1050" u="none" strike="noStrike" dirty="0" err="1">
                          <a:effectLst/>
                        </a:rPr>
                        <a:t>asto</a:t>
                      </a:r>
                      <a:r>
                        <a:rPr lang="es-ES" sz="1050" u="none" strike="noStrike" dirty="0">
                          <a:effectLst/>
                        </a:rPr>
                        <a:t>, </a:t>
                      </a:r>
                      <a:r>
                        <a:rPr lang="es-ES" sz="1050" u="none" strike="noStrike" dirty="0" err="1">
                          <a:effectLst/>
                        </a:rPr>
                        <a:t>latex</a:t>
                      </a:r>
                      <a:r>
                        <a:rPr lang="es-ES" sz="1050" u="none" strike="noStrike" dirty="0">
                          <a:effectLst/>
                        </a:rPr>
                        <a:t>, </a:t>
                      </a:r>
                      <a:r>
                        <a:rPr lang="es-ES" sz="1050" u="none" strike="noStrike" dirty="0" err="1">
                          <a:effectLst/>
                        </a:rPr>
                        <a:t>pcr</a:t>
                      </a:r>
                      <a:endParaRPr lang="es-ES" sz="1050" b="0" i="0" u="none" strike="noStrike" dirty="0">
                        <a:solidFill>
                          <a:srgbClr val="000000"/>
                        </a:solidFill>
                        <a:effectLst/>
                        <a:latin typeface="Arial Narrow"/>
                      </a:endParaRPr>
                    </a:p>
                  </a:txBody>
                  <a:tcPr marL="7489" marR="7489" marT="7489" marB="0" anchor="ctr"/>
                </a:tc>
                <a:tc vMerge="1">
                  <a:txBody>
                    <a:bodyPr/>
                    <a:lstStyle/>
                    <a:p>
                      <a:endParaRPr lang="es-EC"/>
                    </a:p>
                  </a:txBody>
                  <a:tcPr/>
                </a:tc>
                <a:tc vMerge="1">
                  <a:txBody>
                    <a:bodyPr/>
                    <a:lstStyle/>
                    <a:p>
                      <a:endParaRPr lang="es-EC"/>
                    </a:p>
                  </a:txBody>
                  <a:tcPr/>
                </a:tc>
              </a:tr>
              <a:tr h="193206">
                <a:tc vMerge="1">
                  <a:txBody>
                    <a:bodyPr/>
                    <a:lstStyle/>
                    <a:p>
                      <a:endParaRPr lang="es-EC"/>
                    </a:p>
                  </a:txBody>
                  <a:tcPr/>
                </a:tc>
                <a:tc vMerge="1">
                  <a:txBody>
                    <a:bodyPr/>
                    <a:lstStyle/>
                    <a:p>
                      <a:endParaRPr lang="es-EC"/>
                    </a:p>
                  </a:txBody>
                  <a:tcPr/>
                </a:tc>
                <a:tc>
                  <a:txBody>
                    <a:bodyPr/>
                    <a:lstStyle/>
                    <a:p>
                      <a:pPr algn="ctr" fontAlgn="ctr"/>
                      <a:r>
                        <a:rPr lang="es-EC" sz="1050" u="none" strike="noStrike" dirty="0">
                          <a:effectLst/>
                        </a:rPr>
                        <a:t>Laboratorio otros exámenes</a:t>
                      </a:r>
                      <a:endParaRPr lang="es-EC" sz="1050" b="0" i="0" u="none" strike="noStrike" dirty="0">
                        <a:solidFill>
                          <a:srgbClr val="000000"/>
                        </a:solidFill>
                        <a:effectLst/>
                        <a:latin typeface="Arial Narrow"/>
                      </a:endParaRPr>
                    </a:p>
                  </a:txBody>
                  <a:tcPr marL="7489" marR="7489" marT="7489" marB="0" anchor="ctr"/>
                </a:tc>
                <a:tc>
                  <a:txBody>
                    <a:bodyPr/>
                    <a:lstStyle/>
                    <a:p>
                      <a:pPr algn="ctr" fontAlgn="ctr"/>
                      <a:r>
                        <a:rPr lang="es-EC" sz="1050" u="none" strike="noStrike" dirty="0">
                          <a:effectLst/>
                        </a:rPr>
                        <a:t> </a:t>
                      </a:r>
                      <a:endParaRPr lang="es-EC" sz="1050" b="0" i="0" u="none" strike="noStrike" dirty="0">
                        <a:solidFill>
                          <a:srgbClr val="000000"/>
                        </a:solidFill>
                        <a:effectLst/>
                        <a:latin typeface="Arial Narrow"/>
                      </a:endParaRPr>
                    </a:p>
                  </a:txBody>
                  <a:tcPr marL="7489" marR="7489" marT="7489" marB="0" anchor="ctr"/>
                </a:tc>
                <a:tc>
                  <a:txBody>
                    <a:bodyPr/>
                    <a:lstStyle/>
                    <a:p>
                      <a:pPr algn="just" fontAlgn="ctr"/>
                      <a:r>
                        <a:rPr lang="es-EC" sz="1050" u="none" strike="noStrike" dirty="0">
                          <a:effectLst/>
                        </a:rPr>
                        <a:t>Pruebas: gasometría</a:t>
                      </a:r>
                      <a:endParaRPr lang="es-EC" sz="1050" b="0" i="0" u="none" strike="noStrike" dirty="0">
                        <a:solidFill>
                          <a:srgbClr val="000000"/>
                        </a:solidFill>
                        <a:effectLst/>
                        <a:latin typeface="Arial Narrow"/>
                      </a:endParaRPr>
                    </a:p>
                  </a:txBody>
                  <a:tcPr marL="7489" marR="7489" marT="7489" marB="0" anchor="ctr"/>
                </a:tc>
                <a:tc vMerge="1">
                  <a:txBody>
                    <a:bodyPr/>
                    <a:lstStyle/>
                    <a:p>
                      <a:endParaRPr lang="es-EC"/>
                    </a:p>
                  </a:txBody>
                  <a:tcPr/>
                </a:tc>
                <a:tc vMerge="1">
                  <a:txBody>
                    <a:bodyPr/>
                    <a:lstStyle/>
                    <a:p>
                      <a:endParaRPr lang="es-EC"/>
                    </a:p>
                  </a:txBody>
                  <a:tcPr/>
                </a:tc>
              </a:tr>
              <a:tr h="193206">
                <a:tc>
                  <a:txBody>
                    <a:bodyPr/>
                    <a:lstStyle/>
                    <a:p>
                      <a:pPr algn="ctr" fontAlgn="ctr"/>
                      <a:endParaRPr lang="es-EC" sz="2000" b="1" i="0" u="none" strike="noStrike" dirty="0">
                        <a:solidFill>
                          <a:srgbClr val="000000"/>
                        </a:solidFill>
                        <a:effectLst/>
                        <a:latin typeface="Arial Narrow"/>
                      </a:endParaRPr>
                    </a:p>
                  </a:txBody>
                  <a:tcPr marL="7489" marR="7489" marT="7489" marB="0" anchor="ctr"/>
                </a:tc>
                <a:tc>
                  <a:txBody>
                    <a:bodyPr/>
                    <a:lstStyle/>
                    <a:p>
                      <a:pPr algn="ctr" fontAlgn="ctr"/>
                      <a:r>
                        <a:rPr lang="es-EC" sz="1600" b="1" i="0" u="none" strike="noStrike" dirty="0" smtClean="0">
                          <a:solidFill>
                            <a:srgbClr val="000000"/>
                          </a:solidFill>
                          <a:effectLst/>
                          <a:latin typeface="Arial Narrow"/>
                        </a:rPr>
                        <a:t>FARMACIA </a:t>
                      </a:r>
                      <a:endParaRPr lang="es-EC" sz="1600" b="1" i="0" u="none" strike="noStrike" dirty="0">
                        <a:solidFill>
                          <a:srgbClr val="000000"/>
                        </a:solidFill>
                        <a:effectLst/>
                        <a:latin typeface="Arial Narrow"/>
                      </a:endParaRPr>
                    </a:p>
                  </a:txBody>
                  <a:tcPr marL="7489" marR="7489" marT="7489" marB="0" anchor="ctr"/>
                </a:tc>
                <a:tc>
                  <a:txBody>
                    <a:bodyPr/>
                    <a:lstStyle/>
                    <a:p>
                      <a:pPr algn="ctr" fontAlgn="ctr"/>
                      <a:endParaRPr lang="es-EC" sz="1050" b="0" i="0" u="none" strike="noStrike" dirty="0">
                        <a:solidFill>
                          <a:srgbClr val="000000"/>
                        </a:solidFill>
                        <a:effectLst/>
                        <a:latin typeface="Arial Narrow"/>
                      </a:endParaRPr>
                    </a:p>
                  </a:txBody>
                  <a:tcPr marL="7489" marR="7489" marT="7489" marB="0" anchor="ctr"/>
                </a:tc>
                <a:tc>
                  <a:txBody>
                    <a:bodyPr/>
                    <a:lstStyle/>
                    <a:p>
                      <a:pPr algn="ctr" fontAlgn="ctr"/>
                      <a:endParaRPr lang="es-EC" sz="1050" b="0" i="0" u="none" strike="noStrike" dirty="0">
                        <a:solidFill>
                          <a:srgbClr val="000000"/>
                        </a:solidFill>
                        <a:effectLst/>
                        <a:latin typeface="Arial Narrow"/>
                      </a:endParaRPr>
                    </a:p>
                  </a:txBody>
                  <a:tcPr marL="7489" marR="7489" marT="7489" marB="0" anchor="ctr"/>
                </a:tc>
                <a:tc>
                  <a:txBody>
                    <a:bodyPr/>
                    <a:lstStyle/>
                    <a:p>
                      <a:pPr algn="just" fontAlgn="ctr"/>
                      <a:r>
                        <a:rPr lang="es-EC" sz="1050" b="0" i="0" u="none" strike="noStrike" dirty="0" smtClean="0">
                          <a:solidFill>
                            <a:srgbClr val="000000"/>
                          </a:solidFill>
                          <a:effectLst/>
                          <a:latin typeface="Arial Narrow"/>
                        </a:rPr>
                        <a:t>Abastecimiento de</a:t>
                      </a:r>
                      <a:r>
                        <a:rPr lang="es-EC" sz="1050" b="0" i="0" u="none" strike="noStrike" baseline="0" dirty="0" smtClean="0">
                          <a:solidFill>
                            <a:srgbClr val="000000"/>
                          </a:solidFill>
                          <a:effectLst/>
                          <a:latin typeface="Arial Narrow"/>
                        </a:rPr>
                        <a:t> medicamentos </a:t>
                      </a:r>
                      <a:endParaRPr lang="es-EC" sz="1050" b="0" i="0" u="none" strike="noStrike" dirty="0">
                        <a:solidFill>
                          <a:srgbClr val="000000"/>
                        </a:solidFill>
                        <a:effectLst/>
                        <a:latin typeface="Arial Narrow"/>
                      </a:endParaRPr>
                    </a:p>
                  </a:txBody>
                  <a:tcPr marL="7489" marR="7489" marT="748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200" b="0" u="none" strike="noStrike" dirty="0" smtClean="0">
                          <a:effectLst/>
                        </a:rPr>
                        <a:t>12 horas de 07:00 a 19:00</a:t>
                      </a:r>
                      <a:endParaRPr lang="pt-BR" sz="1200" b="0" i="0" u="none" strike="noStrike" dirty="0" smtClean="0">
                        <a:solidFill>
                          <a:srgbClr val="000000"/>
                        </a:solidFill>
                        <a:effectLst/>
                        <a:latin typeface="Arial Narrow"/>
                      </a:endParaRPr>
                    </a:p>
                    <a:p>
                      <a:pPr algn="ctr" fontAlgn="ctr"/>
                      <a:endParaRPr lang="pt-BR" sz="1200" b="0" i="0" u="none" strike="noStrike" dirty="0">
                        <a:solidFill>
                          <a:srgbClr val="000000"/>
                        </a:solidFill>
                        <a:effectLst/>
                        <a:latin typeface="Arial Narrow"/>
                      </a:endParaRPr>
                    </a:p>
                  </a:txBody>
                  <a:tcPr marL="7489" marR="7489" marT="7489"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200" b="0" u="none" strike="noStrike" dirty="0" smtClean="0">
                          <a:effectLst/>
                        </a:rPr>
                        <a:t>12 horas de 07:00 a 19:00</a:t>
                      </a:r>
                      <a:endParaRPr lang="pt-BR" sz="1200" b="0" i="0" u="none" strike="noStrike" dirty="0" smtClean="0">
                        <a:solidFill>
                          <a:srgbClr val="000000"/>
                        </a:solidFill>
                        <a:effectLst/>
                        <a:latin typeface="Arial Narrow"/>
                      </a:endParaRPr>
                    </a:p>
                    <a:p>
                      <a:pPr algn="ctr" fontAlgn="ctr"/>
                      <a:endParaRPr lang="es-EC" sz="1200" b="0" i="0" u="none" strike="noStrike" dirty="0">
                        <a:solidFill>
                          <a:srgbClr val="000000"/>
                        </a:solidFill>
                        <a:effectLst/>
                        <a:latin typeface="Arial Narrow"/>
                      </a:endParaRPr>
                    </a:p>
                  </a:txBody>
                  <a:tcPr marL="7489" marR="7489" marT="7489" marB="0" anchor="ctr"/>
                </a:tc>
              </a:tr>
            </a:tbl>
          </a:graphicData>
        </a:graphic>
      </p:graphicFrame>
    </p:spTree>
    <p:extLst>
      <p:ext uri="{BB962C8B-B14F-4D97-AF65-F5344CB8AC3E}">
        <p14:creationId xmlns:p14="http://schemas.microsoft.com/office/powerpoint/2010/main" val="32207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694094"/>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PRESUPUESTO 2020 – HM2</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404401"/>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628178" y="1184063"/>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400" b="1" dirty="0" smtClean="0">
                <a:solidFill>
                  <a:schemeClr val="bg1"/>
                </a:solidFill>
                <a:latin typeface="Montserrat Medium" panose="00000600000000000000" pitchFamily="50" charset="0"/>
                <a:cs typeface="Adobe Devanagari" panose="02040503050201020203" pitchFamily="18" charset="0"/>
              </a:rPr>
              <a:t>POR GRUPO DE GASTO </a:t>
            </a:r>
            <a:endParaRPr lang="es-EC" sz="24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COORDINACIÓN ZONAL - HOSPITAL</a:t>
            </a:r>
          </a:p>
        </p:txBody>
      </p:sp>
      <p:pic>
        <p:nvPicPr>
          <p:cNvPr id="8" name="Imagen 7">
            <a:extLst>
              <a:ext uri="{FF2B5EF4-FFF2-40B4-BE49-F238E27FC236}">
                <a16:creationId xmlns="" xmlns:a16="http://schemas.microsoft.com/office/drawing/2014/main" id="{0D796E6D-7D61-477B-8C2E-D09C15F50001}"/>
              </a:ext>
            </a:extLst>
          </p:cNvPr>
          <p:cNvPicPr>
            <a:picLocks noChangeAspect="1"/>
          </p:cNvPicPr>
          <p:nvPr/>
        </p:nvPicPr>
        <p:blipFill rotWithShape="1">
          <a:blip r:embed="rId4"/>
          <a:srcRect l="38106" t="39520" r="53795" b="46556"/>
          <a:stretch/>
        </p:blipFill>
        <p:spPr>
          <a:xfrm>
            <a:off x="4266323" y="1706144"/>
            <a:ext cx="6178715" cy="4060092"/>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3031585181"/>
              </p:ext>
            </p:extLst>
          </p:nvPr>
        </p:nvGraphicFramePr>
        <p:xfrm>
          <a:off x="529322" y="2471738"/>
          <a:ext cx="5047019" cy="2221230"/>
        </p:xfrm>
        <a:graphic>
          <a:graphicData uri="http://schemas.openxmlformats.org/drawingml/2006/table">
            <a:tbl>
              <a:tblPr>
                <a:tableStyleId>{5C22544A-7EE6-4342-B048-85BDC9FD1C3A}</a:tableStyleId>
              </a:tblPr>
              <a:tblGrid>
                <a:gridCol w="1418021"/>
                <a:gridCol w="735896"/>
                <a:gridCol w="1890930"/>
                <a:gridCol w="1002172"/>
              </a:tblGrid>
              <a:tr h="190500">
                <a:tc>
                  <a:txBody>
                    <a:bodyPr/>
                    <a:lstStyle/>
                    <a:p>
                      <a:pPr algn="ctr" fontAlgn="b"/>
                      <a:r>
                        <a:rPr lang="es-EC" sz="1100" b="1" u="none" strike="noStrike" dirty="0">
                          <a:effectLst/>
                        </a:rPr>
                        <a:t>DETALLE</a:t>
                      </a:r>
                      <a:endParaRPr lang="es-EC" sz="1100" b="1" i="0" u="none" strike="noStrike" dirty="0">
                        <a:solidFill>
                          <a:srgbClr val="000000"/>
                        </a:solidFill>
                        <a:effectLst/>
                        <a:latin typeface="Calibri"/>
                      </a:endParaRPr>
                    </a:p>
                  </a:txBody>
                  <a:tcPr marL="9525" marR="9525" marT="9525" marB="0" anchor="b"/>
                </a:tc>
                <a:tc>
                  <a:txBody>
                    <a:bodyPr/>
                    <a:lstStyle/>
                    <a:p>
                      <a:pPr algn="ctr" fontAlgn="b"/>
                      <a:r>
                        <a:rPr lang="es-EC" sz="1100" b="1" u="none" strike="noStrike" dirty="0">
                          <a:effectLst/>
                        </a:rPr>
                        <a:t>GRUPO DE GASTO</a:t>
                      </a:r>
                      <a:endParaRPr lang="es-EC" sz="1100" b="1" i="0" u="none" strike="noStrike" dirty="0">
                        <a:solidFill>
                          <a:srgbClr val="000000"/>
                        </a:solidFill>
                        <a:effectLst/>
                        <a:latin typeface="Calibri"/>
                      </a:endParaRPr>
                    </a:p>
                  </a:txBody>
                  <a:tcPr marL="9525" marR="9525" marT="9525" marB="0" anchor="b"/>
                </a:tc>
                <a:tc>
                  <a:txBody>
                    <a:bodyPr/>
                    <a:lstStyle/>
                    <a:p>
                      <a:pPr algn="ctr" fontAlgn="b"/>
                      <a:r>
                        <a:rPr lang="es-EC" sz="1100" b="1" u="none" strike="noStrike" dirty="0">
                          <a:effectLst/>
                        </a:rPr>
                        <a:t>VALOR ASIGNADO </a:t>
                      </a:r>
                      <a:endParaRPr lang="es-EC" sz="1100" b="1" i="0" u="none" strike="noStrike" dirty="0">
                        <a:solidFill>
                          <a:srgbClr val="000000"/>
                        </a:solidFill>
                        <a:effectLst/>
                        <a:latin typeface="Calibri"/>
                      </a:endParaRPr>
                    </a:p>
                  </a:txBody>
                  <a:tcPr marL="9525" marR="9525" marT="9525" marB="0" anchor="b"/>
                </a:tc>
                <a:tc>
                  <a:txBody>
                    <a:bodyPr/>
                    <a:lstStyle/>
                    <a:p>
                      <a:pPr algn="ctr" fontAlgn="b"/>
                      <a:r>
                        <a:rPr lang="es-EC" sz="1100" b="1" u="none" strike="noStrike" dirty="0">
                          <a:effectLst/>
                        </a:rPr>
                        <a:t>% DE PRESUPUESTO</a:t>
                      </a:r>
                      <a:endParaRPr lang="es-EC" sz="1100" b="1" i="0" u="none" strike="noStrike" dirty="0">
                        <a:solidFill>
                          <a:srgbClr val="000000"/>
                        </a:solidFill>
                        <a:effectLst/>
                        <a:latin typeface="Calibri"/>
                      </a:endParaRPr>
                    </a:p>
                  </a:txBody>
                  <a:tcPr marL="9525" marR="9525" marT="9525" marB="0" anchor="b"/>
                </a:tc>
              </a:tr>
              <a:tr h="238125">
                <a:tc>
                  <a:txBody>
                    <a:bodyPr/>
                    <a:lstStyle/>
                    <a:p>
                      <a:pPr algn="ctr" fontAlgn="b"/>
                      <a:r>
                        <a:rPr lang="es-EC" sz="1200" u="none" strike="noStrike" dirty="0">
                          <a:effectLst/>
                        </a:rPr>
                        <a:t>GASTOS DE PERSONAL </a:t>
                      </a:r>
                      <a:endParaRPr lang="es-EC" sz="1200" b="0" i="0" u="none" strike="noStrike" dirty="0">
                        <a:solidFill>
                          <a:srgbClr val="000000"/>
                        </a:solidFill>
                        <a:effectLst/>
                        <a:latin typeface="Calibri"/>
                      </a:endParaRPr>
                    </a:p>
                  </a:txBody>
                  <a:tcPr marL="9525" marR="9525" marT="9525" marB="0" anchor="b"/>
                </a:tc>
                <a:tc>
                  <a:txBody>
                    <a:bodyPr/>
                    <a:lstStyle/>
                    <a:p>
                      <a:pPr algn="ctr" fontAlgn="ctr"/>
                      <a:r>
                        <a:rPr lang="es-EC" sz="1400" u="none" strike="noStrike" dirty="0">
                          <a:effectLst/>
                        </a:rPr>
                        <a:t>51</a:t>
                      </a:r>
                      <a:endParaRPr lang="es-EC" sz="1400" b="0" i="0" u="none" strike="noStrike" dirty="0">
                        <a:solidFill>
                          <a:srgbClr val="000000"/>
                        </a:solidFill>
                        <a:effectLst/>
                        <a:latin typeface="Calibri"/>
                      </a:endParaRPr>
                    </a:p>
                  </a:txBody>
                  <a:tcPr marL="9525" marR="9525" marT="9525" marB="0" anchor="ctr"/>
                </a:tc>
                <a:tc>
                  <a:txBody>
                    <a:bodyPr/>
                    <a:lstStyle/>
                    <a:p>
                      <a:pPr algn="ctr" fontAlgn="b"/>
                      <a:r>
                        <a:rPr lang="es-EC" sz="1200" u="none" strike="noStrike">
                          <a:effectLst/>
                        </a:rPr>
                        <a:t>                               1.621.366,83 </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dirty="0">
                          <a:effectLst/>
                        </a:rPr>
                        <a:t>72%</a:t>
                      </a:r>
                      <a:endParaRPr lang="es-EC" sz="1200" b="0" i="0" u="none" strike="noStrike" dirty="0">
                        <a:solidFill>
                          <a:srgbClr val="000000"/>
                        </a:solidFill>
                        <a:effectLst/>
                        <a:latin typeface="Calibri"/>
                      </a:endParaRPr>
                    </a:p>
                  </a:txBody>
                  <a:tcPr marL="9525" marR="9525" marT="9525" marB="0" anchor="b"/>
                </a:tc>
              </a:tr>
              <a:tr h="238125">
                <a:tc>
                  <a:txBody>
                    <a:bodyPr/>
                    <a:lstStyle/>
                    <a:p>
                      <a:pPr algn="ctr" fontAlgn="b"/>
                      <a:r>
                        <a:rPr lang="es-EC" sz="1200" u="none" strike="noStrike" dirty="0">
                          <a:effectLst/>
                        </a:rPr>
                        <a:t>GASTOS CORRIENTES </a:t>
                      </a:r>
                      <a:endParaRPr lang="es-EC" sz="1200" b="0" i="0" u="none" strike="noStrike" dirty="0">
                        <a:solidFill>
                          <a:srgbClr val="000000"/>
                        </a:solidFill>
                        <a:effectLst/>
                        <a:latin typeface="Calibri"/>
                      </a:endParaRPr>
                    </a:p>
                  </a:txBody>
                  <a:tcPr marL="9525" marR="9525" marT="9525" marB="0" anchor="b"/>
                </a:tc>
                <a:tc>
                  <a:txBody>
                    <a:bodyPr/>
                    <a:lstStyle/>
                    <a:p>
                      <a:pPr algn="ctr" fontAlgn="ctr"/>
                      <a:r>
                        <a:rPr lang="es-EC" sz="1400" u="none" strike="noStrike" dirty="0">
                          <a:effectLst/>
                        </a:rPr>
                        <a:t>53</a:t>
                      </a:r>
                      <a:endParaRPr lang="es-EC" sz="1400" b="0" i="0" u="none" strike="noStrike" dirty="0">
                        <a:solidFill>
                          <a:srgbClr val="000000"/>
                        </a:solidFill>
                        <a:effectLst/>
                        <a:latin typeface="Calibri"/>
                      </a:endParaRPr>
                    </a:p>
                  </a:txBody>
                  <a:tcPr marL="9525" marR="9525" marT="9525" marB="0" anchor="ctr"/>
                </a:tc>
                <a:tc>
                  <a:txBody>
                    <a:bodyPr/>
                    <a:lstStyle/>
                    <a:p>
                      <a:pPr algn="ctr" fontAlgn="b"/>
                      <a:r>
                        <a:rPr lang="es-EC" sz="1200" u="none" strike="noStrike" dirty="0">
                          <a:effectLst/>
                        </a:rPr>
                        <a:t>                                  356.650,47 </a:t>
                      </a:r>
                      <a:endParaRPr lang="es-EC" sz="1200" b="0" i="0" u="none" strike="noStrike" dirty="0">
                        <a:solidFill>
                          <a:srgbClr val="000000"/>
                        </a:solidFill>
                        <a:effectLst/>
                        <a:latin typeface="Calibri"/>
                      </a:endParaRPr>
                    </a:p>
                  </a:txBody>
                  <a:tcPr marL="9525" marR="9525" marT="9525" marB="0" anchor="b"/>
                </a:tc>
                <a:tc>
                  <a:txBody>
                    <a:bodyPr/>
                    <a:lstStyle/>
                    <a:p>
                      <a:pPr algn="ctr" fontAlgn="b"/>
                      <a:r>
                        <a:rPr lang="es-EC" sz="1200" u="none" strike="noStrike" dirty="0">
                          <a:effectLst/>
                        </a:rPr>
                        <a:t>16%</a:t>
                      </a:r>
                      <a:endParaRPr lang="es-EC" sz="1200" b="0" i="0" u="none" strike="noStrike" dirty="0">
                        <a:solidFill>
                          <a:srgbClr val="000000"/>
                        </a:solidFill>
                        <a:effectLst/>
                        <a:latin typeface="Calibri"/>
                      </a:endParaRPr>
                    </a:p>
                  </a:txBody>
                  <a:tcPr marL="9525" marR="9525" marT="9525" marB="0" anchor="b"/>
                </a:tc>
              </a:tr>
              <a:tr h="238125">
                <a:tc>
                  <a:txBody>
                    <a:bodyPr/>
                    <a:lstStyle/>
                    <a:p>
                      <a:pPr algn="ctr" fontAlgn="b"/>
                      <a:r>
                        <a:rPr lang="es-EC" sz="1200" u="none" strike="noStrike">
                          <a:effectLst/>
                        </a:rPr>
                        <a:t>GASTOS DE INVERSIÓN </a:t>
                      </a:r>
                      <a:endParaRPr lang="es-EC" sz="1200" b="0" i="0" u="none" strike="noStrike">
                        <a:solidFill>
                          <a:srgbClr val="000000"/>
                        </a:solidFill>
                        <a:effectLst/>
                        <a:latin typeface="Calibri"/>
                      </a:endParaRPr>
                    </a:p>
                  </a:txBody>
                  <a:tcPr marL="9525" marR="9525" marT="9525" marB="0" anchor="b"/>
                </a:tc>
                <a:tc>
                  <a:txBody>
                    <a:bodyPr/>
                    <a:lstStyle/>
                    <a:p>
                      <a:pPr algn="ctr" fontAlgn="ctr"/>
                      <a:r>
                        <a:rPr lang="es-EC" sz="1400" u="none" strike="noStrike" dirty="0">
                          <a:effectLst/>
                        </a:rPr>
                        <a:t>57</a:t>
                      </a:r>
                      <a:endParaRPr lang="es-EC" sz="1400" b="0" i="0" u="none" strike="noStrike" dirty="0">
                        <a:solidFill>
                          <a:srgbClr val="000000"/>
                        </a:solidFill>
                        <a:effectLst/>
                        <a:latin typeface="Calibri"/>
                      </a:endParaRPr>
                    </a:p>
                  </a:txBody>
                  <a:tcPr marL="9525" marR="9525" marT="9525" marB="0" anchor="ctr"/>
                </a:tc>
                <a:tc>
                  <a:txBody>
                    <a:bodyPr/>
                    <a:lstStyle/>
                    <a:p>
                      <a:pPr algn="ctr" fontAlgn="b"/>
                      <a:r>
                        <a:rPr lang="es-EC" sz="1200" u="none" strike="noStrike" dirty="0">
                          <a:effectLst/>
                        </a:rPr>
                        <a:t>                                  182.520,36 </a:t>
                      </a:r>
                      <a:endParaRPr lang="es-EC" sz="1200" b="0" i="0" u="none" strike="noStrike" dirty="0">
                        <a:solidFill>
                          <a:srgbClr val="000000"/>
                        </a:solidFill>
                        <a:effectLst/>
                        <a:latin typeface="Calibri"/>
                      </a:endParaRPr>
                    </a:p>
                  </a:txBody>
                  <a:tcPr marL="9525" marR="9525" marT="9525" marB="0" anchor="b"/>
                </a:tc>
                <a:tc>
                  <a:txBody>
                    <a:bodyPr/>
                    <a:lstStyle/>
                    <a:p>
                      <a:pPr algn="ctr" fontAlgn="b"/>
                      <a:r>
                        <a:rPr lang="es-EC" sz="1200" u="none" strike="noStrike" dirty="0">
                          <a:effectLst/>
                        </a:rPr>
                        <a:t>8%</a:t>
                      </a:r>
                      <a:endParaRPr lang="es-EC" sz="1200" b="0" i="0" u="none" strike="noStrike" dirty="0">
                        <a:solidFill>
                          <a:srgbClr val="000000"/>
                        </a:solidFill>
                        <a:effectLst/>
                        <a:latin typeface="Calibri"/>
                      </a:endParaRPr>
                    </a:p>
                  </a:txBody>
                  <a:tcPr marL="9525" marR="9525" marT="9525" marB="0" anchor="b"/>
                </a:tc>
              </a:tr>
              <a:tr h="238125">
                <a:tc>
                  <a:txBody>
                    <a:bodyPr/>
                    <a:lstStyle/>
                    <a:p>
                      <a:pPr algn="ctr" fontAlgn="b"/>
                      <a:r>
                        <a:rPr lang="es-EC" sz="1200" u="none" strike="noStrike">
                          <a:effectLst/>
                        </a:rPr>
                        <a:t>GASTOS DE PERSONAL DE CONTRATOS </a:t>
                      </a:r>
                      <a:endParaRPr lang="es-EC" sz="1200" b="0" i="0" u="none" strike="noStrike">
                        <a:solidFill>
                          <a:srgbClr val="000000"/>
                        </a:solidFill>
                        <a:effectLst/>
                        <a:latin typeface="Calibri"/>
                      </a:endParaRPr>
                    </a:p>
                  </a:txBody>
                  <a:tcPr marL="9525" marR="9525" marT="9525" marB="0" anchor="b"/>
                </a:tc>
                <a:tc>
                  <a:txBody>
                    <a:bodyPr/>
                    <a:lstStyle/>
                    <a:p>
                      <a:pPr algn="ctr" fontAlgn="ctr"/>
                      <a:r>
                        <a:rPr lang="es-EC" sz="1400" u="none" strike="noStrike" dirty="0">
                          <a:effectLst/>
                        </a:rPr>
                        <a:t>71</a:t>
                      </a:r>
                      <a:endParaRPr lang="es-EC" sz="1400" b="0" i="0" u="none" strike="noStrike" dirty="0">
                        <a:solidFill>
                          <a:srgbClr val="000000"/>
                        </a:solidFill>
                        <a:effectLst/>
                        <a:latin typeface="Calibri"/>
                      </a:endParaRPr>
                    </a:p>
                  </a:txBody>
                  <a:tcPr marL="9525" marR="9525" marT="9525" marB="0" anchor="ctr"/>
                </a:tc>
                <a:tc>
                  <a:txBody>
                    <a:bodyPr/>
                    <a:lstStyle/>
                    <a:p>
                      <a:pPr algn="ctr" fontAlgn="b"/>
                      <a:r>
                        <a:rPr lang="es-EC" sz="1200" u="none" strike="noStrike" dirty="0">
                          <a:effectLst/>
                        </a:rPr>
                        <a:t>                                  101.310,78 </a:t>
                      </a:r>
                      <a:endParaRPr lang="es-EC" sz="1200" b="0" i="0" u="none" strike="noStrike" dirty="0">
                        <a:solidFill>
                          <a:srgbClr val="000000"/>
                        </a:solidFill>
                        <a:effectLst/>
                        <a:latin typeface="Calibri"/>
                      </a:endParaRPr>
                    </a:p>
                  </a:txBody>
                  <a:tcPr marL="9525" marR="9525" marT="9525" marB="0" anchor="b"/>
                </a:tc>
                <a:tc>
                  <a:txBody>
                    <a:bodyPr/>
                    <a:lstStyle/>
                    <a:p>
                      <a:pPr algn="ctr" fontAlgn="b"/>
                      <a:r>
                        <a:rPr lang="es-EC" sz="1200" u="none" strike="noStrike" dirty="0">
                          <a:effectLst/>
                        </a:rPr>
                        <a:t>4%</a:t>
                      </a:r>
                      <a:endParaRPr lang="es-EC" sz="1200" b="0" i="0" u="none" strike="noStrike" dirty="0">
                        <a:solidFill>
                          <a:srgbClr val="000000"/>
                        </a:solidFill>
                        <a:effectLst/>
                        <a:latin typeface="Calibri"/>
                      </a:endParaRPr>
                    </a:p>
                  </a:txBody>
                  <a:tcPr marL="9525" marR="9525" marT="9525" marB="0" anchor="b"/>
                </a:tc>
              </a:tr>
              <a:tr h="190500">
                <a:tc>
                  <a:txBody>
                    <a:bodyPr/>
                    <a:lstStyle/>
                    <a:p>
                      <a:pPr algn="ctr" fontAlgn="b"/>
                      <a:r>
                        <a:rPr lang="es-EC" sz="1200" u="none" strike="noStrike">
                          <a:effectLst/>
                        </a:rPr>
                        <a:t>TOTAL </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 </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dirty="0">
                          <a:effectLst/>
                        </a:rPr>
                        <a:t>                               2.261.848,44 </a:t>
                      </a:r>
                      <a:endParaRPr lang="es-EC" sz="1200" b="1" i="0" u="none" strike="noStrike" dirty="0">
                        <a:solidFill>
                          <a:srgbClr val="000000"/>
                        </a:solidFill>
                        <a:effectLst/>
                        <a:latin typeface="Calibri"/>
                      </a:endParaRPr>
                    </a:p>
                  </a:txBody>
                  <a:tcPr marL="9525" marR="9525" marT="9525" marB="0" anchor="b"/>
                </a:tc>
                <a:tc>
                  <a:txBody>
                    <a:bodyPr/>
                    <a:lstStyle/>
                    <a:p>
                      <a:pPr algn="ctr" fontAlgn="b"/>
                      <a:r>
                        <a:rPr lang="es-EC" sz="1200" u="none" strike="noStrike" dirty="0">
                          <a:effectLst/>
                        </a:rPr>
                        <a:t>100%</a:t>
                      </a:r>
                      <a:endParaRPr lang="es-EC" sz="1200" b="1" i="0" u="none" strike="noStrike" dirty="0">
                        <a:solidFill>
                          <a:srgbClr val="000000"/>
                        </a:solidFill>
                        <a:effectLst/>
                        <a:latin typeface="Calibri"/>
                      </a:endParaRPr>
                    </a:p>
                  </a:txBody>
                  <a:tcPr marL="9525" marR="9525" marT="9525" marB="0" anchor="b"/>
                </a:tc>
              </a:tr>
            </a:tbl>
          </a:graphicData>
        </a:graphic>
      </p:graphicFrame>
      <p:graphicFrame>
        <p:nvGraphicFramePr>
          <p:cNvPr id="17" name="5 Gráfico"/>
          <p:cNvGraphicFramePr>
            <a:graphicFrameLocks/>
          </p:cNvGraphicFramePr>
          <p:nvPr>
            <p:extLst>
              <p:ext uri="{D42A27DB-BD31-4B8C-83A1-F6EECF244321}">
                <p14:modId xmlns:p14="http://schemas.microsoft.com/office/powerpoint/2010/main" val="4028953939"/>
              </p:ext>
            </p:extLst>
          </p:nvPr>
        </p:nvGraphicFramePr>
        <p:xfrm>
          <a:off x="5501390" y="1795861"/>
          <a:ext cx="5520155" cy="3810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894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b="1" dirty="0" smtClean="0">
                <a:solidFill>
                  <a:srgbClr val="0D3C60"/>
                </a:solidFill>
                <a:latin typeface="Montserrat Medium" panose="00000600000000000000" pitchFamily="50" charset="0"/>
                <a:cs typeface="Adobe Devanagari" panose="02040503050201020203" pitchFamily="18" charset="0"/>
              </a:rPr>
              <a:t>Área de Laboratorio </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787375"/>
            <a:ext cx="5247965" cy="1631216"/>
          </a:xfrm>
          <a:prstGeom prst="rect">
            <a:avLst/>
          </a:prstGeom>
          <a:noFill/>
        </p:spPr>
        <p:txBody>
          <a:bodyPr wrap="square">
            <a:spAutoFit/>
          </a:bodyPr>
          <a:lstStyle/>
          <a:p>
            <a:pPr lvl="0"/>
            <a:r>
              <a:rPr lang="es-MX" sz="2000" dirty="0"/>
              <a:t>Se implementan en la cartera de servicios de laboratorio pruebas hormonales, marcadores tumorales; además de marcadores inflamatorios para la atención integral de pacientes COVID y no COVID.</a:t>
            </a:r>
            <a:endParaRPr lang="es-EC" sz="2000" dirty="0"/>
          </a:p>
        </p:txBody>
      </p:sp>
      <p:pic>
        <p:nvPicPr>
          <p:cNvPr id="16" name="7 Marcador de contenido"/>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6009793" y="2082187"/>
            <a:ext cx="3976687" cy="2982913"/>
          </a:xfrm>
          <a:prstGeom prst="rect">
            <a:avLst/>
          </a:prstGeom>
        </p:spPr>
      </p:pic>
    </p:spTree>
    <p:extLst>
      <p:ext uri="{BB962C8B-B14F-4D97-AF65-F5344CB8AC3E}">
        <p14:creationId xmlns:p14="http://schemas.microsoft.com/office/powerpoint/2010/main" val="316272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b="1" dirty="0" smtClean="0">
                <a:solidFill>
                  <a:srgbClr val="0D3C60"/>
                </a:solidFill>
                <a:latin typeface="Montserrat Medium" panose="00000600000000000000" pitchFamily="50" charset="0"/>
                <a:cs typeface="Adobe Devanagari" panose="02040503050201020203" pitchFamily="18" charset="0"/>
              </a:rPr>
              <a:t>Cardiografía. </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7" y="2787375"/>
            <a:ext cx="5247965" cy="1323439"/>
          </a:xfrm>
          <a:prstGeom prst="rect">
            <a:avLst/>
          </a:prstGeom>
          <a:noFill/>
        </p:spPr>
        <p:txBody>
          <a:bodyPr wrap="square">
            <a:spAutoFit/>
          </a:bodyPr>
          <a:lstStyle/>
          <a:p>
            <a:pPr lvl="0"/>
            <a:r>
              <a:rPr lang="es-EC" sz="2000" dirty="0"/>
              <a:t>Apertura del servicio de ecocardiograma, con lo cual se reduce la incidencia de pacientes que deben ser referidos a otras provincias para realizarse este examen complementario.</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928" y="2108105"/>
            <a:ext cx="4601980" cy="3529899"/>
          </a:xfrm>
          <a:prstGeom prst="rect">
            <a:avLst/>
          </a:prstGeom>
        </p:spPr>
      </p:pic>
    </p:spTree>
    <p:extLst>
      <p:ext uri="{BB962C8B-B14F-4D97-AF65-F5344CB8AC3E}">
        <p14:creationId xmlns:p14="http://schemas.microsoft.com/office/powerpoint/2010/main" val="769834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8BE70EC4-5CEA-4210-9BFA-92A4D8C72C4E}"/>
              </a:ext>
            </a:extLst>
          </p:cNvPr>
          <p:cNvPicPr>
            <a:picLocks noChangeAspect="1"/>
          </p:cNvPicPr>
          <p:nvPr/>
        </p:nvPicPr>
        <p:blipFill rotWithShape="1">
          <a:blip r:embed="rId3"/>
          <a:srcRect l="55343" t="72973" r="21751" b="20180"/>
          <a:stretch/>
        </p:blipFill>
        <p:spPr>
          <a:xfrm>
            <a:off x="6499856" y="5907810"/>
            <a:ext cx="4521690" cy="847764"/>
          </a:xfrm>
          <a:prstGeom prst="rect">
            <a:avLst/>
          </a:prstGeom>
        </p:spPr>
      </p:pic>
      <p:sp>
        <p:nvSpPr>
          <p:cNvPr id="6" name="Título 1">
            <a:extLst>
              <a:ext uri="{FF2B5EF4-FFF2-40B4-BE49-F238E27FC236}">
                <a16:creationId xmlns="" xmlns:a16="http://schemas.microsoft.com/office/drawing/2014/main" id="{A54CEDED-5FDD-4D4C-9119-A9BFB214252D}"/>
              </a:ext>
            </a:extLst>
          </p:cNvPr>
          <p:cNvSpPr txBox="1">
            <a:spLocks/>
          </p:cNvSpPr>
          <p:nvPr/>
        </p:nvSpPr>
        <p:spPr bwMode="auto">
          <a:xfrm>
            <a:off x="529322" y="709840"/>
            <a:ext cx="9319011"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4000" b="1" dirty="0" smtClean="0">
                <a:solidFill>
                  <a:srgbClr val="0D3C60"/>
                </a:solidFill>
                <a:latin typeface="Montserrat Medium" panose="00000600000000000000" pitchFamily="50" charset="0"/>
                <a:cs typeface="Adobe Devanagari" panose="02040503050201020203" pitchFamily="18" charset="0"/>
              </a:rPr>
              <a:t>ACTIVIDADES RELEVANTES</a:t>
            </a:r>
            <a:endParaRPr lang="es-EC" sz="4000" b="1" dirty="0">
              <a:solidFill>
                <a:srgbClr val="0D3C60"/>
              </a:solidFill>
              <a:latin typeface="Montserrat Medium" panose="00000600000000000000" pitchFamily="50" charset="0"/>
              <a:cs typeface="Adobe Devanagari" panose="02040503050201020203" pitchFamily="18" charset="0"/>
            </a:endParaRPr>
          </a:p>
        </p:txBody>
      </p:sp>
      <p:sp>
        <p:nvSpPr>
          <p:cNvPr id="13" name="Rectángulo: esquinas redondeadas 12">
            <a:extLst>
              <a:ext uri="{FF2B5EF4-FFF2-40B4-BE49-F238E27FC236}">
                <a16:creationId xmlns="" xmlns:a16="http://schemas.microsoft.com/office/drawing/2014/main" id="{71B79E8C-819D-45C4-A46B-0CE5DBFD15AF}"/>
              </a:ext>
            </a:extLst>
          </p:cNvPr>
          <p:cNvSpPr/>
          <p:nvPr/>
        </p:nvSpPr>
        <p:spPr>
          <a:xfrm>
            <a:off x="628178" y="1257887"/>
            <a:ext cx="6514027" cy="735805"/>
          </a:xfrm>
          <a:prstGeom prst="roundRect">
            <a:avLst/>
          </a:prstGeom>
          <a:solidFill>
            <a:srgbClr val="0D3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 xmlns:a16="http://schemas.microsoft.com/office/drawing/2014/main" id="{27B3D623-372B-4FC7-906D-DB9581A7162D}"/>
              </a:ext>
            </a:extLst>
          </p:cNvPr>
          <p:cNvSpPr txBox="1">
            <a:spLocks/>
          </p:cNvSpPr>
          <p:nvPr/>
        </p:nvSpPr>
        <p:spPr bwMode="auto">
          <a:xfrm>
            <a:off x="529321" y="1319890"/>
            <a:ext cx="6514027" cy="611797"/>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r>
              <a:rPr lang="es-EC" sz="2800" b="1" dirty="0" smtClean="0">
                <a:solidFill>
                  <a:schemeClr val="bg1"/>
                </a:solidFill>
              </a:rPr>
              <a:t>Profesionales del Hospital Móvil No. 2 </a:t>
            </a:r>
            <a:endParaRPr lang="es-EC" sz="2800" b="1" dirty="0">
              <a:solidFill>
                <a:schemeClr val="bg1"/>
              </a:solidFill>
              <a:latin typeface="Montserrat Medium" panose="00000600000000000000" pitchFamily="50" charset="0"/>
              <a:cs typeface="Adobe Devanagari" panose="02040503050201020203" pitchFamily="18" charset="0"/>
            </a:endParaRPr>
          </a:p>
        </p:txBody>
      </p:sp>
      <p:sp>
        <p:nvSpPr>
          <p:cNvPr id="10" name="Título 1">
            <a:extLst>
              <a:ext uri="{FF2B5EF4-FFF2-40B4-BE49-F238E27FC236}">
                <a16:creationId xmlns="" xmlns:a16="http://schemas.microsoft.com/office/drawing/2014/main" id="{D64F42EA-7032-4026-AF71-B540E164F01C}"/>
              </a:ext>
            </a:extLst>
          </p:cNvPr>
          <p:cNvSpPr txBox="1">
            <a:spLocks/>
          </p:cNvSpPr>
          <p:nvPr/>
        </p:nvSpPr>
        <p:spPr bwMode="auto">
          <a:xfrm>
            <a:off x="6009793" y="45384"/>
            <a:ext cx="6403855"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a:solidFill>
                  <a:schemeClr val="bg2">
                    <a:lumMod val="50000"/>
                  </a:schemeClr>
                </a:solidFill>
                <a:latin typeface="Dolce Vita Heavy" panose="02000800000000000000" pitchFamily="2" charset="0"/>
                <a:cs typeface="Adobe Devanagari" panose="02040503050201020203" pitchFamily="18" charset="0"/>
              </a:rPr>
              <a:t>MINISTERIO DE SALUD PÚBLICA</a:t>
            </a:r>
          </a:p>
        </p:txBody>
      </p:sp>
      <p:sp>
        <p:nvSpPr>
          <p:cNvPr id="14" name="Título 1">
            <a:extLst>
              <a:ext uri="{FF2B5EF4-FFF2-40B4-BE49-F238E27FC236}">
                <a16:creationId xmlns="" xmlns:a16="http://schemas.microsoft.com/office/drawing/2014/main" id="{AAFAEE08-7A34-4E99-BC23-B1676B1C259D}"/>
              </a:ext>
            </a:extLst>
          </p:cNvPr>
          <p:cNvSpPr txBox="1">
            <a:spLocks/>
          </p:cNvSpPr>
          <p:nvPr/>
        </p:nvSpPr>
        <p:spPr bwMode="auto">
          <a:xfrm>
            <a:off x="5696464" y="293841"/>
            <a:ext cx="6602427" cy="611798"/>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128"/>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a:r>
              <a:rPr lang="es-EC" sz="1800" b="1" dirty="0" smtClean="0">
                <a:solidFill>
                  <a:schemeClr val="bg2">
                    <a:lumMod val="50000"/>
                  </a:schemeClr>
                </a:solidFill>
                <a:latin typeface="Dolce Vita Heavy" panose="02000800000000000000" pitchFamily="2" charset="0"/>
                <a:cs typeface="Adobe Devanagari" panose="02040503050201020203" pitchFamily="18" charset="0"/>
              </a:rPr>
              <a:t>HOSPITAL MÓVIL NO. 2</a:t>
            </a:r>
            <a:endParaRPr lang="es-EC" sz="1800" b="1" dirty="0">
              <a:solidFill>
                <a:schemeClr val="bg2">
                  <a:lumMod val="50000"/>
                </a:schemeClr>
              </a:solidFill>
              <a:latin typeface="Dolce Vita Heavy" panose="02000800000000000000" pitchFamily="2" charset="0"/>
              <a:cs typeface="Adobe Devanagari" panose="02040503050201020203" pitchFamily="18" charset="0"/>
            </a:endParaRPr>
          </a:p>
        </p:txBody>
      </p:sp>
      <p:sp>
        <p:nvSpPr>
          <p:cNvPr id="15" name="CuadroTexto 14">
            <a:extLst>
              <a:ext uri="{FF2B5EF4-FFF2-40B4-BE49-F238E27FC236}">
                <a16:creationId xmlns="" xmlns:a16="http://schemas.microsoft.com/office/drawing/2014/main" id="{C3AFF48D-9CF2-40D2-9E0C-3CE825232B2C}"/>
              </a:ext>
            </a:extLst>
          </p:cNvPr>
          <p:cNvSpPr txBox="1"/>
          <p:nvPr/>
        </p:nvSpPr>
        <p:spPr>
          <a:xfrm>
            <a:off x="628178" y="2108106"/>
            <a:ext cx="4560649" cy="369332"/>
          </a:xfrm>
          <a:prstGeom prst="rect">
            <a:avLst/>
          </a:prstGeom>
          <a:noFill/>
        </p:spPr>
        <p:txBody>
          <a:bodyPr wrap="square">
            <a:spAutoFit/>
          </a:bodyPr>
          <a:lstStyle/>
          <a:p>
            <a:pPr marL="285750" indent="-285750">
              <a:buFont typeface="Arial" panose="020B0604020202020204" pitchFamily="34" charset="0"/>
              <a:buChar char="•"/>
            </a:pPr>
            <a:r>
              <a:rPr lang="es-EC" b="1" dirty="0" smtClean="0">
                <a:solidFill>
                  <a:srgbClr val="0D3C60"/>
                </a:solidFill>
                <a:latin typeface="Montserrat Medium" panose="00000600000000000000" pitchFamily="50" charset="0"/>
                <a:cs typeface="Adobe Devanagari" panose="02040503050201020203" pitchFamily="18" charset="0"/>
              </a:rPr>
              <a:t>Servicio de Traumatología</a:t>
            </a:r>
            <a:endParaRPr lang="es-EC" sz="1800" b="1" dirty="0">
              <a:solidFill>
                <a:srgbClr val="0D3C60"/>
              </a:solidFill>
              <a:latin typeface="Montserrat Medium" panose="00000600000000000000" pitchFamily="50" charset="0"/>
              <a:cs typeface="Adobe Devanagari" panose="02040503050201020203" pitchFamily="18" charset="0"/>
            </a:endParaRPr>
          </a:p>
        </p:txBody>
      </p:sp>
      <p:sp>
        <p:nvSpPr>
          <p:cNvPr id="18" name="CuadroTexto 17">
            <a:extLst>
              <a:ext uri="{FF2B5EF4-FFF2-40B4-BE49-F238E27FC236}">
                <a16:creationId xmlns="" xmlns:a16="http://schemas.microsoft.com/office/drawing/2014/main" id="{D84FE985-6D3A-4C2A-AEB5-7B02428A7F04}"/>
              </a:ext>
            </a:extLst>
          </p:cNvPr>
          <p:cNvSpPr txBox="1"/>
          <p:nvPr/>
        </p:nvSpPr>
        <p:spPr>
          <a:xfrm>
            <a:off x="657308" y="2787375"/>
            <a:ext cx="3644870" cy="2554545"/>
          </a:xfrm>
          <a:prstGeom prst="rect">
            <a:avLst/>
          </a:prstGeom>
          <a:noFill/>
        </p:spPr>
        <p:txBody>
          <a:bodyPr wrap="square">
            <a:spAutoFit/>
          </a:bodyPr>
          <a:lstStyle/>
          <a:p>
            <a:pPr lvl="0"/>
            <a:r>
              <a:rPr lang="es-EC" sz="2000" dirty="0" smtClean="0"/>
              <a:t>El servicio de Traumatología, atiende todo tipo de afecciones </a:t>
            </a:r>
            <a:r>
              <a:rPr lang="es-EC" sz="2000" dirty="0" err="1" smtClean="0"/>
              <a:t>traumatologicas</a:t>
            </a:r>
            <a:r>
              <a:rPr lang="es-EC" sz="2000" dirty="0" smtClean="0"/>
              <a:t>, fracturas, lesiones nerviosas, lesiones tendinosas, alargamientos óseos y tratamientos   para artrosis o </a:t>
            </a:r>
            <a:r>
              <a:rPr lang="es-EC" sz="2000" dirty="0" err="1" smtClean="0"/>
              <a:t>seudoartrosis</a:t>
            </a:r>
            <a:r>
              <a:rPr lang="es-EC" sz="2000" dirty="0" smtClean="0"/>
              <a:t> o deformidades de los miembros. </a:t>
            </a:r>
            <a:endParaRPr lang="es-EC" sz="2000" dirty="0"/>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764" y="2108106"/>
            <a:ext cx="5143500" cy="3693811"/>
          </a:xfrm>
          <a:prstGeom prst="rect">
            <a:avLst/>
          </a:prstGeom>
        </p:spPr>
      </p:pic>
    </p:spTree>
    <p:extLst>
      <p:ext uri="{BB962C8B-B14F-4D97-AF65-F5344CB8AC3E}">
        <p14:creationId xmlns:p14="http://schemas.microsoft.com/office/powerpoint/2010/main" val="391972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TotalTime>
  <Words>2625</Words>
  <Application>Microsoft Office PowerPoint</Application>
  <PresentationFormat>Personalizado</PresentationFormat>
  <Paragraphs>290</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Presentación de PowerPoint</vt:lpstr>
      <vt:lpstr>EN MARZO DEL AÑO 2019, LLEGA EL HOSPITAL MÓVIL NO. 2 AL CANTÓN ALUASÍ- RECIBIMIENTO POR AUTORIDADES Y LA POBLACION ALAUSEÑA.  EL HOSPITAL MÓVIL NO. 2 LLEVA 2 AÑOS DOS MESES BRINDANDO CONTINGENCIA AL HOSPITAL BÁSICO ALAUSI . </vt:lpstr>
      <vt:lpstr>CARTERA DE SERVICIOS DEL HOSPITAL MÓVIL NO.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VACUNAS COVID-19</dc:title>
  <dc:creator>Noticias</dc:creator>
  <cp:lastModifiedBy>Adm. Financiero</cp:lastModifiedBy>
  <cp:revision>97</cp:revision>
  <cp:lastPrinted>2021-04-12T14:57:19Z</cp:lastPrinted>
  <dcterms:created xsi:type="dcterms:W3CDTF">2021-03-07T09:27:10Z</dcterms:created>
  <dcterms:modified xsi:type="dcterms:W3CDTF">2021-05-21T23:25:25Z</dcterms:modified>
</cp:coreProperties>
</file>